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</p:sldMasterIdLst>
  <p:notesMasterIdLst>
    <p:notesMasterId r:id="rId43"/>
  </p:notesMasterIdLst>
  <p:sldIdLst>
    <p:sldId id="2147483211" r:id="rId5"/>
    <p:sldId id="2147474014" r:id="rId6"/>
    <p:sldId id="2147483238" r:id="rId7"/>
    <p:sldId id="2147483293" r:id="rId8"/>
    <p:sldId id="2147483503" r:id="rId9"/>
    <p:sldId id="2147483508" r:id="rId10"/>
    <p:sldId id="351" r:id="rId11"/>
    <p:sldId id="256" r:id="rId12"/>
    <p:sldId id="345" r:id="rId13"/>
    <p:sldId id="2147483496" r:id="rId14"/>
    <p:sldId id="2147483506" r:id="rId15"/>
    <p:sldId id="2147483492" r:id="rId16"/>
    <p:sldId id="2147483501" r:id="rId17"/>
    <p:sldId id="2147483495" r:id="rId18"/>
    <p:sldId id="2147483510" r:id="rId19"/>
    <p:sldId id="2147483511" r:id="rId20"/>
    <p:sldId id="2147483294" r:id="rId21"/>
    <p:sldId id="2147483475" r:id="rId22"/>
    <p:sldId id="2147483490" r:id="rId23"/>
    <p:sldId id="2147483472" r:id="rId24"/>
    <p:sldId id="445" r:id="rId25"/>
    <p:sldId id="447" r:id="rId26"/>
    <p:sldId id="2147483482" r:id="rId27"/>
    <p:sldId id="3098" r:id="rId28"/>
    <p:sldId id="383" r:id="rId29"/>
    <p:sldId id="356" r:id="rId30"/>
    <p:sldId id="306" r:id="rId31"/>
    <p:sldId id="368" r:id="rId32"/>
    <p:sldId id="373" r:id="rId33"/>
    <p:sldId id="376" r:id="rId34"/>
    <p:sldId id="371" r:id="rId35"/>
    <p:sldId id="372" r:id="rId36"/>
    <p:sldId id="370" r:id="rId37"/>
    <p:sldId id="380" r:id="rId38"/>
    <p:sldId id="379" r:id="rId39"/>
    <p:sldId id="381" r:id="rId40"/>
    <p:sldId id="260" r:id="rId41"/>
    <p:sldId id="2147483509" r:id="rId42"/>
  </p:sldIdLst>
  <p:sldSz cx="12192000" cy="6858000"/>
  <p:notesSz cx="6797675" cy="99234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67"/>
    <a:srgbClr val="E8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/>
    <p:restoredTop sz="96374" autoAdjust="0"/>
  </p:normalViewPr>
  <p:slideViewPr>
    <p:cSldViewPr snapToGrid="0">
      <p:cViewPr varScale="1">
        <p:scale>
          <a:sx n="85" d="100"/>
          <a:sy n="85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c6a23f4dd632f92/Documents/The%20beautiful%20life/INT%20HIVDR%20SUrveillance/Updated%20datasets%2015-05-2025/Codes%20from%20Me%20and%20Vincent/New%20CARE%20dataset%20page1-3/NewCare%20page%201-3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543921362294415E-2"/>
          <c:w val="1"/>
          <c:h val="0.76727979673234215"/>
        </c:manualLayout>
      </c:layout>
      <c:ofPieChart>
        <c:ofPieType val="bar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D7-3C4F-83AC-9B1A7AA0CA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D7-3C4F-83AC-9B1A7AA0CAE2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D7-3C4F-83AC-9B1A7AA0CAE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D7-3C4F-83AC-9B1A7AA0CAE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D7-3C4F-83AC-9B1A7AA0CAE2}"/>
              </c:ext>
            </c:extLst>
          </c:dPt>
          <c:dLbls>
            <c:dLbl>
              <c:idx val="0"/>
              <c:layout>
                <c:manualLayout>
                  <c:x val="0.17617276477153318"/>
                  <c:y val="-1.08512412515046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81.58% </a:t>
                    </a:r>
                    <a:br>
                      <a:rPr lang="en-US" b="1" dirty="0"/>
                    </a:br>
                    <a:r>
                      <a:rPr lang="en-US" sz="1600" b="1" dirty="0"/>
                      <a:t>(31/38)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D7-3C4F-83AC-9B1A7AA0CAE2}"/>
                </c:ext>
              </c:extLst>
            </c:dLbl>
            <c:dLbl>
              <c:idx val="2"/>
              <c:layout>
                <c:manualLayout>
                  <c:x val="-0.13262235913769374"/>
                  <c:y val="-1.59109109259598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7.89%</a:t>
                    </a:r>
                    <a:br>
                      <a:rPr lang="en-US" b="1" dirty="0"/>
                    </a:br>
                    <a:r>
                      <a:rPr lang="en-US" sz="1600" b="1" dirty="0"/>
                      <a:t>(3/38)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7D7-3C4F-83AC-9B1A7AA0CAE2}"/>
                </c:ext>
              </c:extLst>
            </c:dLbl>
            <c:dLbl>
              <c:idx val="3"/>
              <c:layout>
                <c:manualLayout>
                  <c:x val="-0.14505570530685238"/>
                  <c:y val="6.36436437038395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10.53%</a:t>
                    </a:r>
                    <a:br>
                      <a:rPr lang="en-US" b="1" dirty="0"/>
                    </a:br>
                    <a:r>
                      <a:rPr lang="en-US" sz="1600" b="1" dirty="0"/>
                      <a:t>(4/38)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7D7-3C4F-83AC-9B1A7AA0CA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D7-3C4F-83AC-9B1A7AA0C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&lt; 390 copies/ml</c:v>
                </c:pt>
                <c:pt idx="2">
                  <c:v>390-999 copies/ml</c:v>
                </c:pt>
                <c:pt idx="3">
                  <c:v>&gt; 1000 copies/ml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2">
                  <c:v>0.8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D7-3C4F-83AC-9B1A7AA0C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913671459433353E-3"/>
          <c:y val="0.85676872701687712"/>
          <c:w val="0.99231710580418619"/>
          <c:h val="0.12413817987197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Rates of resistance in individuals failing DTG based regimens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898929893909339E-2"/>
          <c:y val="0.11089853097191368"/>
          <c:w val="0.92490999806332863"/>
          <c:h val="0.7094629958668771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2860392960520408E-3"/>
                  <c:y val="-3.931700632729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35-4059-BBC4-23EC9C602ADB}"/>
                </c:ext>
              </c:extLst>
            </c:dLbl>
            <c:dLbl>
              <c:idx val="1"/>
              <c:layout>
                <c:manualLayout>
                  <c:x val="-1.2429058944078043E-2"/>
                  <c:y val="-2.4573128954556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35-4059-BBC4-23EC9C602ADB}"/>
                </c:ext>
              </c:extLst>
            </c:dLbl>
            <c:dLbl>
              <c:idx val="2"/>
              <c:layout>
                <c:manualLayout>
                  <c:x val="-2.7620130986840603E-3"/>
                  <c:y val="-1.4743877372733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35-4059-BBC4-23EC9C602ADB}"/>
                </c:ext>
              </c:extLst>
            </c:dLbl>
            <c:dLbl>
              <c:idx val="3"/>
              <c:layout>
                <c:manualLayout>
                  <c:x val="-1.795308514144606E-2"/>
                  <c:y val="-2.4573128954556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35-4059-BBC4-23EC9C602ADB}"/>
                </c:ext>
              </c:extLst>
            </c:dLbl>
            <c:dLbl>
              <c:idx val="4"/>
              <c:layout>
                <c:manualLayout>
                  <c:x val="-1.5191072042762153E-2"/>
                  <c:y val="-9.82925158182261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35-4059-BBC4-23EC9C602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Sheet3!$D$6:$D$10</c:f>
              <c:strCache>
                <c:ptCount val="5"/>
                <c:pt idx="0">
                  <c:v>Overal resistance</c:v>
                </c:pt>
                <c:pt idx="1">
                  <c:v>NRTI</c:v>
                </c:pt>
                <c:pt idx="2">
                  <c:v>NNRTI</c:v>
                </c:pt>
                <c:pt idx="3">
                  <c:v>PI/r</c:v>
                </c:pt>
                <c:pt idx="4">
                  <c:v>INSTI</c:v>
                </c:pt>
              </c:strCache>
            </c:strRef>
          </c:cat>
          <c:val>
            <c:numRef>
              <c:f>Sheet3!$E$6:$E$10</c:f>
              <c:numCache>
                <c:formatCode>0.00%</c:formatCode>
                <c:ptCount val="5"/>
                <c:pt idx="0">
                  <c:v>0.80600000000000005</c:v>
                </c:pt>
                <c:pt idx="1">
                  <c:v>0.69399999999999995</c:v>
                </c:pt>
                <c:pt idx="2">
                  <c:v>0.69399999999999995</c:v>
                </c:pt>
                <c:pt idx="3">
                  <c:v>0.52800000000000002</c:v>
                </c:pt>
                <c:pt idx="4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5-4059-BBC4-23EC9C602AD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Sheet3!$D$6:$D$10</c:f>
              <c:strCache>
                <c:ptCount val="5"/>
                <c:pt idx="0">
                  <c:v>Overal resistance</c:v>
                </c:pt>
                <c:pt idx="1">
                  <c:v>NRTI</c:v>
                </c:pt>
                <c:pt idx="2">
                  <c:v>NNRTI</c:v>
                </c:pt>
                <c:pt idx="3">
                  <c:v>PI/r</c:v>
                </c:pt>
                <c:pt idx="4">
                  <c:v>INSTI</c:v>
                </c:pt>
              </c:strCache>
            </c:strRef>
          </c:cat>
          <c:val>
            <c:numRef>
              <c:f>Sheet3!$F$6:$F$10</c:f>
              <c:numCache>
                <c:formatCode>0.00%</c:formatCode>
                <c:ptCount val="5"/>
                <c:pt idx="0">
                  <c:v>0.87960000000000005</c:v>
                </c:pt>
                <c:pt idx="1">
                  <c:v>0.75900000000000001</c:v>
                </c:pt>
                <c:pt idx="2">
                  <c:v>0.72199999999999998</c:v>
                </c:pt>
                <c:pt idx="3">
                  <c:v>0.35200000000000004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5-4059-BBC4-23EC9C602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158431"/>
        <c:axId val="202159871"/>
        <c:axId val="0"/>
      </c:bar3DChart>
      <c:catAx>
        <c:axId val="20215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159871"/>
        <c:crosses val="autoZero"/>
        <c:auto val="1"/>
        <c:lblAlgn val="ctr"/>
        <c:lblOffset val="100"/>
        <c:noMultiLvlLbl val="0"/>
      </c:catAx>
      <c:valAx>
        <c:axId val="2021598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158431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0.9041319039124871"/>
          <c:w val="0.91536006592294572"/>
          <c:h val="9.3410783192057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0.37594</cdr:x>
      <cdr:y>0.90645</cdr:y>
    </cdr:from>
    <cdr:to>
      <cdr:x>0.47128</cdr:x>
      <cdr:y>0.98158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2296F19-3F22-BE0B-A2DF-B3892450FC6E}"/>
            </a:ext>
          </a:extLst>
        </cdr:cNvPr>
        <cdr:cNvSpPr txBox="1"/>
      </cdr:nvSpPr>
      <cdr:spPr>
        <a:xfrm xmlns:a="http://schemas.openxmlformats.org/drawingml/2006/main">
          <a:off x="3457183" y="4684734"/>
          <a:ext cx="876822" cy="38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0.25915</cdr:x>
      <cdr:y>0.9016</cdr:y>
    </cdr:from>
    <cdr:to>
      <cdr:x>0.53566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8907CA-68D7-FF4F-7220-8AA5588CD282}"/>
            </a:ext>
          </a:extLst>
        </cdr:cNvPr>
        <cdr:cNvSpPr txBox="1"/>
      </cdr:nvSpPr>
      <cdr:spPr>
        <a:xfrm xmlns:a="http://schemas.openxmlformats.org/drawingml/2006/main">
          <a:off x="2383237" y="4659682"/>
          <a:ext cx="2542785" cy="5085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700" kern="1200" dirty="0"/>
        </a:p>
        <a:p xmlns:a="http://schemas.openxmlformats.org/drawingml/2006/main">
          <a:r>
            <a:rPr lang="en-US" sz="1100" b="1" kern="1200" dirty="0"/>
            <a:t>RT-PR-INSTI sequence present, n=36</a:t>
          </a:r>
        </a:p>
      </cdr:txBody>
    </cdr:sp>
  </cdr:relSizeAnchor>
  <cdr:relSizeAnchor xmlns:cdr="http://schemas.openxmlformats.org/drawingml/2006/chartDrawing">
    <cdr:from>
      <cdr:x>0.60384</cdr:x>
      <cdr:y>0.9016</cdr:y>
    </cdr:from>
    <cdr:to>
      <cdr:x>0.88034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ED88A1A-6274-7947-431B-5D35749E80B5}"/>
            </a:ext>
          </a:extLst>
        </cdr:cNvPr>
        <cdr:cNvSpPr txBox="1"/>
      </cdr:nvSpPr>
      <cdr:spPr>
        <a:xfrm xmlns:a="http://schemas.openxmlformats.org/drawingml/2006/main">
          <a:off x="5553019" y="4659682"/>
          <a:ext cx="2542785" cy="5085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700" kern="1200" dirty="0"/>
        </a:p>
        <a:p xmlns:a="http://schemas.openxmlformats.org/drawingml/2006/main">
          <a:r>
            <a:rPr lang="en-US" sz="1100" b="1" kern="1200" dirty="0"/>
            <a:t>RT-PR-INSTI sequence absent, n=</a:t>
          </a:r>
          <a:r>
            <a:rPr lang="en-US" b="1" kern="1200" dirty="0"/>
            <a:t>108</a:t>
          </a:r>
          <a:endParaRPr lang="en-US" sz="1100" b="1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FF072-AC16-4342-BDAE-6581A0C3C8DE}" type="datetimeFigureOut">
              <a:t>13/07/25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5666"/>
            <a:ext cx="543814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5659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5568"/>
            <a:ext cx="2945659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959E-F06D-4C94-9AB1-D0F92B440F4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04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3738"/>
            <a:ext cx="6021387" cy="338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3390" y="4341515"/>
            <a:ext cx="6284073" cy="55571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19" indent="-177819" defTabSz="948368"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0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24A72-5316-2FDC-7679-3C9E1BDF8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9F6D8-77EC-F4A7-6D0B-1135C05B8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1DE19-9245-72D6-0292-AD26DDD07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D4C0-16C8-BDBA-C039-F90A098F0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0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2D223-65B7-731D-CFD8-B9A22356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E0C95-7612-3F93-00B8-7691198A5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DF9D7-4066-E573-0623-3BAB3F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2202-F26F-72AE-EF4E-0055F8B71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74EDB-2A6C-9B29-26C5-2105B33AB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5BC89-1B89-4158-1480-DCC24CDD8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6FECF-BD08-D186-5DA6-0FAFECA9C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16700-043E-CA8E-4122-ABFD8F296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4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F052D-D8E7-B2A8-098E-783CD194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3C8FD2-7CD7-DD22-AFC2-2B1C09484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EC7DE-1C3C-2C54-C279-A10B973D0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ACB6E-D38C-D1DA-43F9-6072791DC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8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Ships do not sail the seas to sail the seas, but to discover new worlds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2959E-F06D-4C94-9AB1-D0F92B440F4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7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7626E0-B5A0-3A4A-A036-BA34E2C0E99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5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s-ES" smtClean="0"/>
              <a:pPr rtl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4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>
            <a:extLst>
              <a:ext uri="{FF2B5EF4-FFF2-40B4-BE49-F238E27FC236}">
                <a16:creationId xmlns:a16="http://schemas.microsoft.com/office/drawing/2014/main" id="{85547FAB-0383-F84B-B59C-29404E105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Espace réservé des notes 2">
            <a:extLst>
              <a:ext uri="{FF2B5EF4-FFF2-40B4-BE49-F238E27FC236}">
                <a16:creationId xmlns:a16="http://schemas.microsoft.com/office/drawing/2014/main" id="{8A2EBD3B-117B-BB49-927F-62F9F9BB5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27651" name="Espace réservé du numéro de diapositive 3">
            <a:extLst>
              <a:ext uri="{FF2B5EF4-FFF2-40B4-BE49-F238E27FC236}">
                <a16:creationId xmlns:a16="http://schemas.microsoft.com/office/drawing/2014/main" id="{1D378D55-A14A-B043-AAF2-473727E59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E59A2D-A4C4-8B4D-B7B1-DBB07F5E81B2}" type="slidenum">
              <a:rPr lang="fr-FR" altLang="fr-FR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424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5AF4-EE22-BCB3-E9B2-A0CD08B4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0C02B-937E-F779-C3F2-0F8BCA090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B774D-FA5B-FE73-6B4D-5B82720A0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BAFD2-A8EE-AF46-DFAA-F7DEACA44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CAF53-5BE4-5BFD-D79F-02163480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223C1-26DD-A4A5-005E-D980FFC6B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78669-FFD3-C913-945A-D6EE26352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99CAD-5A00-EA4C-7161-81E24B677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7CC8-16E0-470A-ABD0-D1D8D1AA251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9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2E971-7D00-6E4E-8EC7-340EFDBB8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721DA3-7ABB-E34E-BFA4-31C08D0BA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9FD95-C465-8143-A14E-AAC66666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7E151-7B84-8142-88BE-5D795C54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B556A-AAC2-7140-9483-A671001B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1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889C2-B958-AD42-9CDF-C148569A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657C6-D551-8B45-95AF-05D131D8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1188E-600E-5B44-993A-415AE861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F1CB6-5AB0-FA45-9EF1-7C37E201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86D8D-BDAA-1845-8C1A-BFB9BBE1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74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C85C2-6245-BA48-ADC7-E77CC4B4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D28C3E-14D8-D54A-9B4A-AC286371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4D869F-48B3-5F45-9308-15C18D27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74BF70-44A0-6542-BD28-692C305C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67CE5-7537-D14F-BD74-3B11F1E4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70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64791-B7A6-7047-AE6B-DE952AE1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E49E0-9B5F-2F49-B327-767C5D597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8631D-01E2-B24F-88ED-60283E411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D345EF-FFC1-3B47-9BE6-8FB39BF1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8B39B-70BF-B94B-B09E-2809BBC9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4D55A2-E3F9-1544-BAC3-849107B4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0B8AC-674C-9B4F-A7F7-CDC644CF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CF2573-38F1-FF43-BC68-E18615A9E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E973F8-9F88-144F-82A9-94B07BC2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20D6B9-340A-5E4A-8EE4-C9177CA53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30B966-36BD-7942-B672-DDF67AF01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84ECD7-877C-204A-B6B1-452CC965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94044F-D6C4-7140-9ED6-D5E46F3B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304C65-55CF-1A46-A84D-940BC487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3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62DE2-F5D5-734A-BFFE-FEC6D41E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827959-F971-7445-9CFA-F126A859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2EE44-6BCD-5347-813E-196C9BF5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701791-90CE-FD4B-9C76-3D9CB0FE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3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C09732-01EF-CD48-9E61-9BD90F6F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FA9C0E-A5FB-094D-A0BC-CEB87E23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69974C-77A4-C14B-B928-FB2E815C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52257-800B-AA4C-B3F2-A6DA2D8C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7E932-DDAD-DD41-B740-62AED933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0D6FF2-391E-0D49-A123-B35192995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EFC1A3-3D8D-BB4A-B980-F8F7F574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B8B82A-D44B-ED4F-BF0E-16B828C3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FB290-A186-864E-9106-BD681B58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627AE-0A90-8D49-94AB-E539DE6E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1E5424-62F0-394A-9138-C6A26781B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EFBC31-9010-CD4A-984C-BE4607C79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F2B2EF-C54C-4646-BCDB-A346B6C0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D0F7F9-E86B-E94B-81D1-4FA2049B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77BEFE-80EB-A94F-B446-C36700A7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381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9C929-73C0-C647-8013-4106E750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B97689-B224-5548-97FC-BE066ED80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B818C2-7C20-184F-BE4D-91A1CF6B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129D8D-7BE3-1340-B323-EC0B0519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1963B-22C3-B94E-BBCA-CF31E542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252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77FBFE-ACD7-3743-9AEC-98F00F07A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FACD07-CDF2-4047-906A-32D6F2BCA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2695E9-9119-3E4D-BFC5-D605B011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3FEC-616C-1E4C-89A9-CF0BD5E9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41C2E-2DEE-3A49-96F5-E5144C9E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25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CF2D-D979-1437-A2EB-B60F4C4AD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030" y="5318282"/>
            <a:ext cx="2315472" cy="123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5D0D76-197A-28C6-4CE1-8BC6D49D6130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3999D7C8-A96D-F833-4A82-8C6424D33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B8A8DD-7358-E137-C572-52BDA935DE7F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62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665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44B30-1879-6F13-273E-22B934A627E6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1C891-79C3-863E-FBA9-188D17ED0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2AFA4-BBF7-61A0-D954-E2BAF8A2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61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78BF92-DC92-6DC3-6E2D-E5664179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363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B8F865-6ADC-958B-BCBA-56A2A50D7AAE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4B9E-1FA3-952D-6393-30BFE5E18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3C7FEC-03C8-EE45-01CC-6BBE64B1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21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15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C14CBC-B02C-E649-3090-78EEB821A66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F49DEA-FA25-76E8-342E-9233B13A6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518083-D1F3-A58F-0D1E-5E853D43C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130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819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286C5E-09F9-468C-28E0-433C61B53C29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9467CA-89F4-C188-2170-B4B94D784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549132-9E6B-C041-DA66-E2829720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81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13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B0E3B1-4A7C-7261-1C0D-368224CC2F2D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83100C-E066-F74E-F8B7-8AD4160FF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C49CD4-B8DF-4B97-E9D0-CA20225D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169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44B9F7-3245-A62E-5232-18B419E93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71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798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12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92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17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021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575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363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052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512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21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61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19450" y="203204"/>
            <a:ext cx="10228231" cy="1112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493"/>
              </a:lnSpc>
              <a:defRPr sz="34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419452" y="1533703"/>
            <a:ext cx="11519997" cy="49169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D637C2-AC3E-B51A-9FD4-2624C1ADA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6957" y="79203"/>
            <a:ext cx="1755043" cy="1295165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C688955-E99A-5B1F-7597-7BDD185EFF27}"/>
              </a:ext>
            </a:extLst>
          </p:cNvPr>
          <p:cNvCxnSpPr/>
          <p:nvPr userDrawn="1"/>
        </p:nvCxnSpPr>
        <p:spPr>
          <a:xfrm flipH="1">
            <a:off x="419449" y="1241367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0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82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F1A352-23A6-984E-9ADB-EC0C1C9D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A53A8A-3F07-4840-AF80-2DB085DE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E2B9F-077A-C746-A98C-A0799696D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8ED4-C417-344C-8010-5CAEE4D156B9}" type="datetimeFigureOut">
              <a:rPr lang="fr-FR" smtClean="0"/>
              <a:t>13/07/2025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40C74-9B83-4341-AA88-958D14A1A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651153-4D58-724C-A555-1FC4DD69A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7DA2-8B28-C743-8262-484C3AE71AA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3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0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456">
          <p15:clr>
            <a:srgbClr val="F26B43"/>
          </p15:clr>
        </p15:guide>
        <p15:guide id="3" orient="horz" pos="1010">
          <p15:clr>
            <a:srgbClr val="F26B43"/>
          </p15:clr>
        </p15:guide>
        <p15:guide id="4" orient="horz" pos="413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28">
          <p15:clr>
            <a:srgbClr val="F26B43"/>
          </p15:clr>
        </p15:guide>
        <p15:guide id="8" pos="7231">
          <p15:clr>
            <a:srgbClr val="F26B43"/>
          </p15:clr>
        </p15:guide>
        <p15:guide id="9" pos="74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13.07.25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hivdb.stanford.edu/cgi-bin/Marvel.cgi?pos=225&amp;class=NNRTI" TargetMode="External"/><Relationship Id="rId3" Type="http://schemas.openxmlformats.org/officeDocument/2006/relationships/hyperlink" Target="https://hivdb.stanford.edu/cgi-bin/Marvel.cgi?pos=65&amp;class=NRTI" TargetMode="External"/><Relationship Id="rId7" Type="http://schemas.openxmlformats.org/officeDocument/2006/relationships/hyperlink" Target="https://hivdb.stanford.edu/cgi-bin/Marvel.cgi?pos=103&amp;class=NNRT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vdb.stanford.edu/cgi-bin/Marvel.cgi?pos=98&amp;class=NNRTI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hivdb.stanford.edu/cgi-bin/Marvel.cgi?pos=219&amp;class=NRTI" TargetMode="External"/><Relationship Id="rId10" Type="http://schemas.openxmlformats.org/officeDocument/2006/relationships/hyperlink" Target="https://hivdb.stanford.edu/cgi-bin/Marvel.cgi?pos=263&amp;class=INSTI" TargetMode="External"/><Relationship Id="rId4" Type="http://schemas.openxmlformats.org/officeDocument/2006/relationships/hyperlink" Target="https://hivdb.stanford.edu/cgi-bin/Marvel.cgi?pos=184&amp;class=NRTI" TargetMode="External"/><Relationship Id="rId9" Type="http://schemas.openxmlformats.org/officeDocument/2006/relationships/hyperlink" Target="https://hivdb.stanford.edu/cgi-bin/Marvel.cgi?pos=157&amp;class=INST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ivdb.stanford.edu/cgi-bin/Marvel.cgi?pos=118&amp;class=INST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hivdb.stanford.edu/cgi-bin/Marvel.cgi?pos=46&amp;class=PI" TargetMode="External"/><Relationship Id="rId4" Type="http://schemas.openxmlformats.org/officeDocument/2006/relationships/hyperlink" Target="https://hivdb.stanford.edu/cgi-bin/Marvel.cgi?pos=138&amp;class=INSTI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hivdb.stanford.edu/cgi-bin/Marvel.cgi?pos=98&amp;class=NNRTI" TargetMode="External"/><Relationship Id="rId13" Type="http://schemas.openxmlformats.org/officeDocument/2006/relationships/image" Target="../media/image42.png"/><Relationship Id="rId3" Type="http://schemas.openxmlformats.org/officeDocument/2006/relationships/hyperlink" Target="https://hivdb.stanford.edu/cgi-bin/Marvel.cgi?pos=67&amp;class=NRTI" TargetMode="External"/><Relationship Id="rId7" Type="http://schemas.openxmlformats.org/officeDocument/2006/relationships/hyperlink" Target="https://hivdb.stanford.edu/cgi-bin/Marvel.cgi?pos=219&amp;class=NRTI" TargetMode="External"/><Relationship Id="rId12" Type="http://schemas.openxmlformats.org/officeDocument/2006/relationships/hyperlink" Target="https://hivdb.stanford.edu/cgi-bin/Marvel.cgi?pos=179&amp;class=NNRT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vdb.stanford.edu/cgi-bin/Marvel.cgi?pos=215&amp;class=NRTI" TargetMode="External"/><Relationship Id="rId11" Type="http://schemas.openxmlformats.org/officeDocument/2006/relationships/hyperlink" Target="https://hivdb.stanford.edu/cgi-bin/Marvel.cgi?pos=90&amp;class=NNRTI" TargetMode="External"/><Relationship Id="rId5" Type="http://schemas.openxmlformats.org/officeDocument/2006/relationships/hyperlink" Target="https://hivdb.stanford.edu/cgi-bin/Marvel.cgi?pos=184&amp;class=NRTI" TargetMode="External"/><Relationship Id="rId10" Type="http://schemas.openxmlformats.org/officeDocument/2006/relationships/hyperlink" Target="https://hivdb.stanford.edu/cgi-bin/Marvel.cgi?pos=190&amp;class=NNRTI" TargetMode="External"/><Relationship Id="rId4" Type="http://schemas.openxmlformats.org/officeDocument/2006/relationships/hyperlink" Target="https://hivdb.stanford.edu/cgi-bin/Marvel.cgi?pos=70&amp;class=NRTI" TargetMode="External"/><Relationship Id="rId9" Type="http://schemas.openxmlformats.org/officeDocument/2006/relationships/hyperlink" Target="https://hivdb.stanford.edu/cgi-bin/Marvel.cgi?pos=181&amp;class=NNRT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BD1D6A-B8AF-5FC0-4B9A-3238DEC585B1}"/>
              </a:ext>
            </a:extLst>
          </p:cNvPr>
          <p:cNvSpPr txBox="1"/>
          <p:nvPr/>
        </p:nvSpPr>
        <p:spPr>
          <a:xfrm>
            <a:off x="97902" y="976416"/>
            <a:ext cx="1234924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400" dirty="0">
                <a:highlight>
                  <a:srgbClr val="FFFF00"/>
                </a:highlight>
              </a:rPr>
              <a:t>HIV infection in </a:t>
            </a:r>
            <a:r>
              <a:rPr lang="fr-FR" sz="5400" dirty="0" err="1">
                <a:highlight>
                  <a:srgbClr val="FFFF00"/>
                </a:highlight>
              </a:rPr>
              <a:t>Africa</a:t>
            </a:r>
            <a:r>
              <a:rPr lang="fr-FR" sz="5400" dirty="0">
                <a:highlight>
                  <a:srgbClr val="FFFF00"/>
                </a:highlight>
              </a:rPr>
              <a:t>: </a:t>
            </a:r>
            <a:r>
              <a:rPr lang="it-IT" sz="5400" dirty="0">
                <a:highlight>
                  <a:srgbClr val="FFFF00"/>
                </a:highlight>
              </a:rPr>
              <a:t>"</a:t>
            </a:r>
            <a:r>
              <a:rPr lang="it-IT" sz="5400" dirty="0" err="1">
                <a:highlight>
                  <a:srgbClr val="FFFF00"/>
                </a:highlight>
              </a:rPr>
              <a:t>Therapeutic</a:t>
            </a:r>
            <a:r>
              <a:rPr lang="it-IT" sz="5400" dirty="0">
                <a:highlight>
                  <a:srgbClr val="FFFF00"/>
                </a:highlight>
              </a:rPr>
              <a:t> </a:t>
            </a:r>
            <a:r>
              <a:rPr lang="it-IT" sz="5400" dirty="0" err="1">
                <a:highlight>
                  <a:srgbClr val="FFFF00"/>
                </a:highlight>
              </a:rPr>
              <a:t>Challenges</a:t>
            </a:r>
            <a:r>
              <a:rPr lang="it-IT" sz="5400" dirty="0">
                <a:highlight>
                  <a:srgbClr val="FFFF00"/>
                </a:highlight>
              </a:rPr>
              <a:t> and </a:t>
            </a:r>
            <a:r>
              <a:rPr lang="it-IT" sz="5400" dirty="0" err="1">
                <a:highlight>
                  <a:srgbClr val="FFFF00"/>
                </a:highlight>
              </a:rPr>
              <a:t>Emerging</a:t>
            </a:r>
            <a:r>
              <a:rPr lang="it-IT" sz="5400" dirty="0">
                <a:highlight>
                  <a:srgbClr val="FFFF00"/>
                </a:highlight>
              </a:rPr>
              <a:t> </a:t>
            </a:r>
            <a:r>
              <a:rPr lang="it-IT" sz="5400" dirty="0" err="1">
                <a:highlight>
                  <a:srgbClr val="FFFF00"/>
                </a:highlight>
              </a:rPr>
              <a:t>Resistances</a:t>
            </a:r>
            <a:r>
              <a:rPr lang="it-IT" sz="5400" dirty="0">
                <a:highlight>
                  <a:srgbClr val="FFFF00"/>
                </a:highlight>
              </a:rPr>
              <a:t>”</a:t>
            </a:r>
            <a:endParaRPr lang="fr-FR" sz="5400" dirty="0">
              <a:highlight>
                <a:srgbClr val="FFFF00"/>
              </a:highlight>
            </a:endParaRPr>
          </a:p>
          <a:p>
            <a:pPr algn="ctr"/>
            <a:endParaRPr lang="fr-FR" sz="5400" dirty="0">
              <a:highlight>
                <a:srgbClr val="FFFF00"/>
              </a:highlight>
            </a:endParaRPr>
          </a:p>
          <a:p>
            <a:pPr algn="ctr"/>
            <a:r>
              <a:rPr lang="en-US" dirty="0">
                <a:highlight>
                  <a:srgbClr val="FFFF00"/>
                </a:highlight>
              </a:rPr>
              <a:t>Defeating HIV in Africa: an Achievable Goal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804452-34BA-2F65-909B-ED4E9BC4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59" y="5495148"/>
            <a:ext cx="2981325" cy="638175"/>
          </a:xfrm>
          <a:prstGeom prst="rect">
            <a:avLst/>
          </a:prstGeom>
          <a:ln>
            <a:noFill/>
          </a:ln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97071B37-FC4C-29FC-AEFF-6A2A777A4427}"/>
              </a:ext>
            </a:extLst>
          </p:cNvPr>
          <p:cNvSpPr>
            <a:spLocks noGrp="1"/>
          </p:cNvSpPr>
          <p:nvPr/>
        </p:nvSpPr>
        <p:spPr>
          <a:xfrm>
            <a:off x="1524000" y="4480734"/>
            <a:ext cx="9144000" cy="848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latin typeface="Roboto"/>
                <a:ea typeface="Roboto"/>
                <a:cs typeface="Roboto"/>
              </a:rPr>
              <a:t>Prof. Carlo Federico Perno</a:t>
            </a:r>
          </a:p>
          <a:p>
            <a:r>
              <a:rPr lang="de-DE" sz="2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Bambino </a:t>
            </a:r>
            <a:r>
              <a:rPr lang="de-DE" sz="200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Gesù</a:t>
            </a:r>
            <a:r>
              <a:rPr lang="de-DE" sz="2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de-DE" sz="200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Children's</a:t>
            </a:r>
            <a:r>
              <a:rPr lang="de-DE" sz="2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Hospital, IRCCS</a:t>
            </a:r>
          </a:p>
        </p:txBody>
      </p:sp>
    </p:spTree>
    <p:extLst>
      <p:ext uri="{BB962C8B-B14F-4D97-AF65-F5344CB8AC3E}">
        <p14:creationId xmlns:p14="http://schemas.microsoft.com/office/powerpoint/2010/main" val="314175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DE3586-370C-834E-B0E6-DA86B9242F30}"/>
              </a:ext>
            </a:extLst>
          </p:cNvPr>
          <p:cNvSpPr txBox="1"/>
          <p:nvPr/>
        </p:nvSpPr>
        <p:spPr>
          <a:xfrm>
            <a:off x="556591" y="259496"/>
            <a:ext cx="10840279" cy="64940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- TLD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extraordinary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therapeutic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resource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for HIV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infection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similar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or in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many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cases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even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better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than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what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available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rich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countries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-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 game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changer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……..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But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invulnerable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- In some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patients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particularly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with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previous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antivirals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-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If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fails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generates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to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whole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regimen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including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dolutegravir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After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failure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TLD with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so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much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remains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	- Limited chances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maintaining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the virus under control 	for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years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Without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interventions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, the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number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of TLD-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failing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patients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will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increase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9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C4A4B6-24D6-4A41-9633-BA97AFA20220}"/>
              </a:ext>
            </a:extLst>
          </p:cNvPr>
          <p:cNvSpPr txBox="1"/>
          <p:nvPr/>
        </p:nvSpPr>
        <p:spPr>
          <a:xfrm>
            <a:off x="2332383" y="1187148"/>
            <a:ext cx="8362121" cy="4031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FROM THE MINIMUM TO EVERYONE, TO THE BEST POSSIBLE TO EACH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HOW TO DO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1. TAILORED THERAPY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2. USE OF DIAGNOSTIC TOOLS</a:t>
            </a:r>
          </a:p>
        </p:txBody>
      </p:sp>
    </p:spTree>
    <p:extLst>
      <p:ext uri="{BB962C8B-B14F-4D97-AF65-F5344CB8AC3E}">
        <p14:creationId xmlns:p14="http://schemas.microsoft.com/office/powerpoint/2010/main" val="11759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arattere, Elementi grafici, grafica, test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5DB38CE-88F1-326F-07AA-BDCA2301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39728"/>
            <a:ext cx="11562080" cy="138678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0C8F1E3-F34D-4761-95A0-67FB1A33561F}"/>
              </a:ext>
            </a:extLst>
          </p:cNvPr>
          <p:cNvSpPr/>
          <p:nvPr/>
        </p:nvSpPr>
        <p:spPr>
          <a:xfrm>
            <a:off x="1350752" y="2078601"/>
            <a:ext cx="9490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Since almost forty years, CD4 count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 known to be: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 most important laboratory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indicator of immune function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 patients with HIV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 strongest predictor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disease progression and survival</a:t>
            </a:r>
          </a:p>
        </p:txBody>
      </p:sp>
    </p:spTree>
    <p:extLst>
      <p:ext uri="{BB962C8B-B14F-4D97-AF65-F5344CB8AC3E}">
        <p14:creationId xmlns:p14="http://schemas.microsoft.com/office/powerpoint/2010/main" val="87667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numero, Caratter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537E88B-B86B-5FDC-F4C7-FB22699E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8" r="25111" b="270"/>
          <a:stretch/>
        </p:blipFill>
        <p:spPr>
          <a:xfrm>
            <a:off x="203049" y="2403158"/>
            <a:ext cx="5751626" cy="387036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6D5F688-A026-44F1-8802-1883481AFCD3}"/>
              </a:ext>
            </a:extLst>
          </p:cNvPr>
          <p:cNvSpPr/>
          <p:nvPr/>
        </p:nvSpPr>
        <p:spPr>
          <a:xfrm>
            <a:off x="203049" y="2674189"/>
            <a:ext cx="5637035" cy="10670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CBE66A-4A83-8ED3-29E2-57ED3A12A08A}"/>
              </a:ext>
            </a:extLst>
          </p:cNvPr>
          <p:cNvSpPr txBox="1"/>
          <p:nvPr/>
        </p:nvSpPr>
        <p:spPr>
          <a:xfrm>
            <a:off x="91440" y="6309360"/>
            <a:ext cx="613664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Antiretroviral Drugs for Treatment and Prevention of HIV in Adults: </a:t>
            </a: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2024 Recommendations of the International Antiviral Society-USA Panel. JAMA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FDD442-DAC8-780E-5B9A-680B68750155}"/>
              </a:ext>
            </a:extLst>
          </p:cNvPr>
          <p:cNvSpPr txBox="1"/>
          <p:nvPr/>
        </p:nvSpPr>
        <p:spPr>
          <a:xfrm>
            <a:off x="6580255" y="6412391"/>
            <a:ext cx="52425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Guidelines for the Use of Antiretroviral Agents in Adults and Adolescents With HIV. DHHS guidelines, 2024.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065F42-15F3-645F-8506-D549DC54A3D5}"/>
              </a:ext>
            </a:extLst>
          </p:cNvPr>
          <p:cNvSpPr txBox="1"/>
          <p:nvPr/>
        </p:nvSpPr>
        <p:spPr>
          <a:xfrm>
            <a:off x="1420579" y="342143"/>
            <a:ext cx="9615002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CD4</a:t>
            </a:r>
            <a:r>
              <a:rPr kumimoji="0" lang="it-IT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+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cell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counts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and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HIV-RNA level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should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be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measured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patients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:</a:t>
            </a:r>
          </a:p>
          <a:p>
            <a:pPr marL="347345" marR="0" lvl="0" indent="-347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At HIV-1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diagnosis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</a:p>
          <a:p>
            <a:pPr marL="347345" marR="0" lvl="0" indent="-347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At start of therapy</a:t>
            </a:r>
          </a:p>
          <a:p>
            <a:pPr marL="347345" marR="0" lvl="0" indent="-347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During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follow-up to monitor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therapeutic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response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347345" marR="0" lvl="0" indent="-347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virologic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failure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8D1708B-95AE-48A7-82EE-523B9DB49887}"/>
              </a:ext>
            </a:extLst>
          </p:cNvPr>
          <p:cNvGrpSpPr/>
          <p:nvPr/>
        </p:nvGrpSpPr>
        <p:grpSpPr>
          <a:xfrm>
            <a:off x="6095999" y="2500596"/>
            <a:ext cx="5751627" cy="3758569"/>
            <a:chOff x="1161361" y="728285"/>
            <a:chExt cx="9869277" cy="567246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7F29252-7DFC-4BDD-B6BB-EFD21765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361" y="728285"/>
              <a:ext cx="9869277" cy="5401429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57AF556-DAB4-4EB1-B471-4C3526EF7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076" y="2999845"/>
              <a:ext cx="9802593" cy="3400900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959DDCB9-4B7B-4758-8B01-6FBC4A30E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355734"/>
            <a:ext cx="5712764" cy="193847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62871D1D-1ED9-FF43-9377-A00D0A1C6811}"/>
              </a:ext>
            </a:extLst>
          </p:cNvPr>
          <p:cNvSpPr/>
          <p:nvPr/>
        </p:nvSpPr>
        <p:spPr>
          <a:xfrm>
            <a:off x="563767" y="1"/>
            <a:ext cx="10607815" cy="2450400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01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5B623E-FA88-5640-9E86-AB5F9FFA3EFB}"/>
              </a:ext>
            </a:extLst>
          </p:cNvPr>
          <p:cNvSpPr txBox="1"/>
          <p:nvPr/>
        </p:nvSpPr>
        <p:spPr>
          <a:xfrm>
            <a:off x="450573" y="206488"/>
            <a:ext cx="11171583" cy="64940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HIV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viral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load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and CD4 are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key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parameters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assess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evolution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disease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and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efficacy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antivirals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Their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use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needs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to be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implemented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Africa to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standards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>
              <a:solidFill>
                <a:prstClr val="black"/>
              </a:solidFill>
              <a:latin typeface="Aptos" panose="020B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Technically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feasible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particularly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expensive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,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logistics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already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place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A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hub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-and-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spoke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approach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to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diagnosis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the standard in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many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resource-rich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and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resource-limited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countries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, for HIV and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not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only</a:t>
            </a:r>
            <a:endParaRPr lang="it-IT" sz="3200" dirty="0">
              <a:solidFill>
                <a:prstClr val="black"/>
              </a:solidFill>
              <a:latin typeface="Aptos" panose="020B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The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great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efficacy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of TLD,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together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with the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limited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options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beyond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it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,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advocates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for an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adequate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monitoring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of treatment, ready to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change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therapy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before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the virus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develops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resistance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6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2961" y="188027"/>
            <a:ext cx="91440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j-ea"/>
                <a:cs typeface="Calibri"/>
              </a:rPr>
              <a:t>HIV-1: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/>
                <a:ea typeface="+mj-ea"/>
                <a:cs typeface="Calibri"/>
              </a:rPr>
              <a:t>Drug </a:t>
            </a:r>
            <a:r>
              <a:rPr kumimoji="0" lang="it-IT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/>
                <a:ea typeface="+mj-ea"/>
                <a:cs typeface="Calibri"/>
              </a:rPr>
              <a:t>resistance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/>
                <a:ea typeface="+mj-ea"/>
                <a:cs typeface="Calibri"/>
              </a:rPr>
              <a:t> </a:t>
            </a:r>
            <a:r>
              <a:rPr kumimoji="0" lang="it-IT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/>
                <a:ea typeface="+mj-ea"/>
                <a:cs typeface="Calibri"/>
              </a:rPr>
              <a:t>development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/>
              <a:ea typeface="+mj-ea"/>
              <a:cs typeface="Calibri"/>
            </a:endParaRPr>
          </a:p>
        </p:txBody>
      </p:sp>
      <p:grpSp>
        <p:nvGrpSpPr>
          <p:cNvPr id="245763" name="Gruppo 5"/>
          <p:cNvGrpSpPr>
            <a:grpSpLocks/>
          </p:cNvGrpSpPr>
          <p:nvPr/>
        </p:nvGrpSpPr>
        <p:grpSpPr bwMode="auto">
          <a:xfrm>
            <a:off x="4291104" y="5652008"/>
            <a:ext cx="7653337" cy="1114026"/>
            <a:chOff x="1643063" y="5286375"/>
            <a:chExt cx="7219630" cy="1114028"/>
          </a:xfrm>
        </p:grpSpPr>
        <p:sp>
          <p:nvSpPr>
            <p:cNvPr id="245766" name="CasellaDiTesto 5"/>
            <p:cNvSpPr txBox="1">
              <a:spLocks noChangeArrowheads="1"/>
            </p:cNvSpPr>
            <p:nvPr/>
          </p:nvSpPr>
          <p:spPr bwMode="auto">
            <a:xfrm>
              <a:off x="2428664" y="5784850"/>
              <a:ext cx="6434029" cy="61555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0B0004020202020204"/>
                  <a:ea typeface="ＭＳ Ｐゴシック" charset="0"/>
                  <a:cs typeface="Arial" charset="0"/>
                </a:rPr>
                <a:t>Today it is possible to detect resistant </a:t>
              </a:r>
              <a:r>
                <a:rPr kumimoji="0" lang="en-US" sz="1700" b="1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0B0004020202020204"/>
                  <a:ea typeface="ＭＳ Ｐゴシック" charset="0"/>
                  <a:cs typeface="Arial" charset="0"/>
                </a:rPr>
                <a:t>quasispecies</a:t>
              </a: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0B0004020202020204"/>
                  <a:ea typeface="ＭＳ Ｐゴシック" charset="0"/>
                  <a:cs typeface="Arial" charset="0"/>
                </a:rPr>
                <a:t> even before the treatment starting or soon at failure.  </a:t>
              </a:r>
            </a:p>
          </p:txBody>
        </p:sp>
        <p:cxnSp>
          <p:nvCxnSpPr>
            <p:cNvPr id="8" name="Connettore 2 7"/>
            <p:cNvCxnSpPr/>
            <p:nvPr/>
          </p:nvCxnSpPr>
          <p:spPr>
            <a:xfrm rot="10800000">
              <a:off x="1643063" y="5286375"/>
              <a:ext cx="786207" cy="7143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07" name="Google Shape;3861;p62">
            <a:extLst>
              <a:ext uri="{FF2B5EF4-FFF2-40B4-BE49-F238E27FC236}">
                <a16:creationId xmlns:a16="http://schemas.microsoft.com/office/drawing/2014/main" id="{0344D9B3-8F51-8D98-740F-A81B3824586E}"/>
              </a:ext>
            </a:extLst>
          </p:cNvPr>
          <p:cNvGrpSpPr/>
          <p:nvPr/>
        </p:nvGrpSpPr>
        <p:grpSpPr>
          <a:xfrm>
            <a:off x="1622517" y="833498"/>
            <a:ext cx="8428653" cy="5191003"/>
            <a:chOff x="1884976" y="1462091"/>
            <a:chExt cx="5468371" cy="3284259"/>
          </a:xfrm>
        </p:grpSpPr>
        <p:cxnSp>
          <p:nvCxnSpPr>
            <p:cNvPr id="245908" name="Google Shape;3862;p62">
              <a:extLst>
                <a:ext uri="{FF2B5EF4-FFF2-40B4-BE49-F238E27FC236}">
                  <a16:creationId xmlns:a16="http://schemas.microsoft.com/office/drawing/2014/main" id="{4BBB7FC8-2B0F-04DD-C2C9-0D94E37AE102}"/>
                </a:ext>
              </a:extLst>
            </p:cNvPr>
            <p:cNvCxnSpPr/>
            <p:nvPr/>
          </p:nvCxnSpPr>
          <p:spPr>
            <a:xfrm rot="5400000">
              <a:off x="938212" y="3218260"/>
              <a:ext cx="252888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909" name="Google Shape;3863;p62">
              <a:extLst>
                <a:ext uri="{FF2B5EF4-FFF2-40B4-BE49-F238E27FC236}">
                  <a16:creationId xmlns:a16="http://schemas.microsoft.com/office/drawing/2014/main" id="{3E644912-C836-4081-A6FD-76FAC32E8B70}"/>
                </a:ext>
              </a:extLst>
            </p:cNvPr>
            <p:cNvCxnSpPr/>
            <p:nvPr/>
          </p:nvCxnSpPr>
          <p:spPr>
            <a:xfrm>
              <a:off x="2178847" y="4476750"/>
              <a:ext cx="505658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910" name="Google Shape;3864;p62">
              <a:extLst>
                <a:ext uri="{FF2B5EF4-FFF2-40B4-BE49-F238E27FC236}">
                  <a16:creationId xmlns:a16="http://schemas.microsoft.com/office/drawing/2014/main" id="{ED6E7638-90B2-4C89-F836-F1F4C03AB2E5}"/>
                </a:ext>
              </a:extLst>
            </p:cNvPr>
            <p:cNvCxnSpPr/>
            <p:nvPr/>
          </p:nvCxnSpPr>
          <p:spPr>
            <a:xfrm>
              <a:off x="2150270" y="4479131"/>
              <a:ext cx="4762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911" name="Google Shape;3865;p62">
              <a:extLst>
                <a:ext uri="{FF2B5EF4-FFF2-40B4-BE49-F238E27FC236}">
                  <a16:creationId xmlns:a16="http://schemas.microsoft.com/office/drawing/2014/main" id="{256A566D-37E2-3A52-B743-4D03C01C97EA}"/>
                </a:ext>
              </a:extLst>
            </p:cNvPr>
            <p:cNvCxnSpPr/>
            <p:nvPr/>
          </p:nvCxnSpPr>
          <p:spPr>
            <a:xfrm rot="5400000">
              <a:off x="2181821" y="4510683"/>
              <a:ext cx="48816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912" name="Google Shape;3866;p62">
              <a:extLst>
                <a:ext uri="{FF2B5EF4-FFF2-40B4-BE49-F238E27FC236}">
                  <a16:creationId xmlns:a16="http://schemas.microsoft.com/office/drawing/2014/main" id="{897A1575-F5FF-6A30-D332-5F07F150AAFB}"/>
                </a:ext>
              </a:extLst>
            </p:cNvPr>
            <p:cNvCxnSpPr/>
            <p:nvPr/>
          </p:nvCxnSpPr>
          <p:spPr>
            <a:xfrm rot="5400000">
              <a:off x="7201496" y="4510683"/>
              <a:ext cx="48816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913" name="Google Shape;3867;p62">
              <a:extLst>
                <a:ext uri="{FF2B5EF4-FFF2-40B4-BE49-F238E27FC236}">
                  <a16:creationId xmlns:a16="http://schemas.microsoft.com/office/drawing/2014/main" id="{D49EF68F-86E5-CB77-216C-0865B0306926}"/>
                </a:ext>
              </a:extLst>
            </p:cNvPr>
            <p:cNvCxnSpPr/>
            <p:nvPr/>
          </p:nvCxnSpPr>
          <p:spPr>
            <a:xfrm>
              <a:off x="2150270" y="1965722"/>
              <a:ext cx="47625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5914" name="Google Shape;3868;p62">
              <a:extLst>
                <a:ext uri="{FF2B5EF4-FFF2-40B4-BE49-F238E27FC236}">
                  <a16:creationId xmlns:a16="http://schemas.microsoft.com/office/drawing/2014/main" id="{9A659A99-2DF3-D8C5-6632-61B94E6B29E4}"/>
                </a:ext>
              </a:extLst>
            </p:cNvPr>
            <p:cNvSpPr txBox="1"/>
            <p:nvPr/>
          </p:nvSpPr>
          <p:spPr>
            <a:xfrm>
              <a:off x="2461024" y="1934766"/>
              <a:ext cx="1428679" cy="243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Treatment begins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15" name="Google Shape;3869;p62">
              <a:extLst>
                <a:ext uri="{FF2B5EF4-FFF2-40B4-BE49-F238E27FC236}">
                  <a16:creationId xmlns:a16="http://schemas.microsoft.com/office/drawing/2014/main" id="{09344D44-5339-3892-22BC-2B3DB74CB626}"/>
                </a:ext>
              </a:extLst>
            </p:cNvPr>
            <p:cNvSpPr txBox="1"/>
            <p:nvPr/>
          </p:nvSpPr>
          <p:spPr>
            <a:xfrm rot="-5400000">
              <a:off x="730450" y="3098817"/>
              <a:ext cx="2558653" cy="249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Viral Load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16" name="Google Shape;3870;p62">
              <a:extLst>
                <a:ext uri="{FF2B5EF4-FFF2-40B4-BE49-F238E27FC236}">
                  <a16:creationId xmlns:a16="http://schemas.microsoft.com/office/drawing/2014/main" id="{D3CBC3DF-7EA4-8E60-B727-6562DE30E155}"/>
                </a:ext>
              </a:extLst>
            </p:cNvPr>
            <p:cNvSpPr txBox="1"/>
            <p:nvPr/>
          </p:nvSpPr>
          <p:spPr>
            <a:xfrm>
              <a:off x="4292205" y="4502944"/>
              <a:ext cx="1205915" cy="243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Time (months)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17" name="Google Shape;3871;p62">
              <a:extLst>
                <a:ext uri="{FF2B5EF4-FFF2-40B4-BE49-F238E27FC236}">
                  <a16:creationId xmlns:a16="http://schemas.microsoft.com/office/drawing/2014/main" id="{94CD1645-DF1C-0032-0E13-EA684112809F}"/>
                </a:ext>
              </a:extLst>
            </p:cNvPr>
            <p:cNvSpPr txBox="1"/>
            <p:nvPr/>
          </p:nvSpPr>
          <p:spPr>
            <a:xfrm>
              <a:off x="5605422" y="2518175"/>
              <a:ext cx="1747925" cy="408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Selection of resistant</a:t>
              </a:r>
              <a:b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en-US" sz="1900" b="1" i="0" u="none" strike="noStrike" kern="0" cap="none" spc="0" normalizeH="0" baseline="0" noProof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quasispecies</a:t>
              </a: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(failure)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18" name="Google Shape;3872;p62">
              <a:extLst>
                <a:ext uri="{FF2B5EF4-FFF2-40B4-BE49-F238E27FC236}">
                  <a16:creationId xmlns:a16="http://schemas.microsoft.com/office/drawing/2014/main" id="{002DA48E-52C5-5EE0-3D26-00CD1FAF80B9}"/>
                </a:ext>
              </a:extLst>
            </p:cNvPr>
            <p:cNvSpPr txBox="1"/>
            <p:nvPr/>
          </p:nvSpPr>
          <p:spPr>
            <a:xfrm>
              <a:off x="3640932" y="2989660"/>
              <a:ext cx="1723907" cy="898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Incomplete suppression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-1206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AD2B"/>
                </a:buClr>
                <a:buSzPts val="1900"/>
                <a:buFont typeface="Noto Sans Symbols"/>
                <a:buChar char="▪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Inadequate potency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-1206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AD2B"/>
                </a:buClr>
                <a:buSzPts val="1900"/>
                <a:buFont typeface="Noto Sans Symbols"/>
                <a:buChar char="▪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Inadequate drug levels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-1206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AD2B"/>
                </a:buClr>
                <a:buSzPts val="1900"/>
                <a:buFont typeface="Noto Sans Symbols"/>
                <a:buChar char="▪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Inadequate adherence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-1206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AD2B"/>
                </a:buClr>
                <a:buSzPts val="1900"/>
                <a:buFont typeface="Noto Sans Symbols"/>
                <a:buChar char="▪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Preexisting resistance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19" name="Google Shape;3873;p62">
              <a:extLst>
                <a:ext uri="{FF2B5EF4-FFF2-40B4-BE49-F238E27FC236}">
                  <a16:creationId xmlns:a16="http://schemas.microsoft.com/office/drawing/2014/main" id="{B92C6564-DF4E-A421-8D60-BAC3134FA993}"/>
                </a:ext>
              </a:extLst>
            </p:cNvPr>
            <p:cNvSpPr txBox="1"/>
            <p:nvPr/>
          </p:nvSpPr>
          <p:spPr>
            <a:xfrm>
              <a:off x="5058967" y="1462091"/>
              <a:ext cx="2266094" cy="474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Drug-susceptible </a:t>
              </a:r>
              <a:r>
                <a:rPr kumimoji="0" lang="en-US" sz="1900" b="0" i="0" u="none" strike="noStrike" kern="0" cap="none" spc="0" normalizeH="0" baseline="0" noProof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quasispecies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Drug-resistant </a:t>
              </a:r>
              <a:r>
                <a:rPr kumimoji="0" lang="en-US" sz="1900" b="0" i="0" u="none" strike="noStrike" kern="0" cap="none" spc="0" normalizeH="0" baseline="0" noProof="0" err="1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quasispecies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20" name="Google Shape;3874;p62">
              <a:extLst>
                <a:ext uri="{FF2B5EF4-FFF2-40B4-BE49-F238E27FC236}">
                  <a16:creationId xmlns:a16="http://schemas.microsoft.com/office/drawing/2014/main" id="{A8939AEF-96A0-8B64-4875-C5024588F1E2}"/>
                </a:ext>
              </a:extLst>
            </p:cNvPr>
            <p:cNvSpPr/>
            <p:nvPr/>
          </p:nvSpPr>
          <p:spPr>
            <a:xfrm>
              <a:off x="2210991" y="2189563"/>
              <a:ext cx="4781550" cy="2096690"/>
            </a:xfrm>
            <a:custGeom>
              <a:avLst/>
              <a:gdLst/>
              <a:ahLst/>
              <a:cxnLst/>
              <a:rect l="l" t="t" r="r" b="b"/>
              <a:pathLst>
                <a:path w="6375679" h="2795954" extrusionOk="0">
                  <a:moveTo>
                    <a:pt x="0" y="30145"/>
                  </a:moveTo>
                  <a:cubicBezTo>
                    <a:pt x="79131" y="21771"/>
                    <a:pt x="158262" y="13398"/>
                    <a:pt x="226088" y="10049"/>
                  </a:cubicBezTo>
                  <a:cubicBezTo>
                    <a:pt x="293914" y="6700"/>
                    <a:pt x="336620" y="6700"/>
                    <a:pt x="406958" y="10049"/>
                  </a:cubicBezTo>
                  <a:cubicBezTo>
                    <a:pt x="477297" y="13398"/>
                    <a:pt x="566057" y="0"/>
                    <a:pt x="648119" y="30145"/>
                  </a:cubicBezTo>
                  <a:cubicBezTo>
                    <a:pt x="730181" y="60290"/>
                    <a:pt x="823965" y="112207"/>
                    <a:pt x="899328" y="190919"/>
                  </a:cubicBezTo>
                  <a:cubicBezTo>
                    <a:pt x="974691" y="269631"/>
                    <a:pt x="1038330" y="391049"/>
                    <a:pt x="1100295" y="502418"/>
                  </a:cubicBezTo>
                  <a:cubicBezTo>
                    <a:pt x="1162260" y="613787"/>
                    <a:pt x="1193242" y="682451"/>
                    <a:pt x="1271117" y="859134"/>
                  </a:cubicBezTo>
                  <a:cubicBezTo>
                    <a:pt x="1348992" y="1035817"/>
                    <a:pt x="1478783" y="1355690"/>
                    <a:pt x="1567543" y="1562519"/>
                  </a:cubicBezTo>
                  <a:cubicBezTo>
                    <a:pt x="1656303" y="1769348"/>
                    <a:pt x="1738365" y="1950218"/>
                    <a:pt x="1803679" y="2100106"/>
                  </a:cubicBezTo>
                  <a:cubicBezTo>
                    <a:pt x="1868993" y="2249994"/>
                    <a:pt x="1885741" y="2363037"/>
                    <a:pt x="1959429" y="2461846"/>
                  </a:cubicBezTo>
                  <a:cubicBezTo>
                    <a:pt x="2033117" y="2560655"/>
                    <a:pt x="2090895" y="2640204"/>
                    <a:pt x="2245807" y="2692958"/>
                  </a:cubicBezTo>
                  <a:cubicBezTo>
                    <a:pt x="2400719" y="2745712"/>
                    <a:pt x="2640204" y="2763296"/>
                    <a:pt x="2888901" y="2778369"/>
                  </a:cubicBezTo>
                  <a:cubicBezTo>
                    <a:pt x="3137598" y="2793442"/>
                    <a:pt x="3528646" y="2795954"/>
                    <a:pt x="3737987" y="2783394"/>
                  </a:cubicBezTo>
                  <a:cubicBezTo>
                    <a:pt x="3947328" y="2770834"/>
                    <a:pt x="4003431" y="2759110"/>
                    <a:pt x="4144945" y="2703007"/>
                  </a:cubicBezTo>
                  <a:cubicBezTo>
                    <a:pt x="4286459" y="2646904"/>
                    <a:pt x="4420438" y="2569029"/>
                    <a:pt x="4587073" y="2446774"/>
                  </a:cubicBezTo>
                  <a:cubicBezTo>
                    <a:pt x="4753708" y="2324519"/>
                    <a:pt x="5144756" y="1969477"/>
                    <a:pt x="5144756" y="1969477"/>
                  </a:cubicBezTo>
                  <a:cubicBezTo>
                    <a:pt x="5296319" y="1840523"/>
                    <a:pt x="5371682" y="1765998"/>
                    <a:pt x="5496449" y="1673051"/>
                  </a:cubicBezTo>
                  <a:cubicBezTo>
                    <a:pt x="5621216" y="1580104"/>
                    <a:pt x="5782826" y="1474596"/>
                    <a:pt x="5893358" y="1411794"/>
                  </a:cubicBezTo>
                  <a:cubicBezTo>
                    <a:pt x="6003890" y="1348992"/>
                    <a:pt x="6079253" y="1320522"/>
                    <a:pt x="6159640" y="1296238"/>
                  </a:cubicBezTo>
                  <a:cubicBezTo>
                    <a:pt x="6240027" y="1271954"/>
                    <a:pt x="6307853" y="1269023"/>
                    <a:pt x="6375679" y="1266092"/>
                  </a:cubicBezTo>
                </a:path>
              </a:pathLst>
            </a:custGeom>
            <a:noFill/>
            <a:ln w="28575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5921" name="Google Shape;3875;p62">
              <a:extLst>
                <a:ext uri="{FF2B5EF4-FFF2-40B4-BE49-F238E27FC236}">
                  <a16:creationId xmlns:a16="http://schemas.microsoft.com/office/drawing/2014/main" id="{32BACB8A-24C1-4E0F-D500-BC40C6BC5653}"/>
                </a:ext>
              </a:extLst>
            </p:cNvPr>
            <p:cNvSpPr/>
            <p:nvPr/>
          </p:nvSpPr>
          <p:spPr>
            <a:xfrm>
              <a:off x="4950621" y="1545435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2" name="Google Shape;3876;p62">
              <a:extLst>
                <a:ext uri="{FF2B5EF4-FFF2-40B4-BE49-F238E27FC236}">
                  <a16:creationId xmlns:a16="http://schemas.microsoft.com/office/drawing/2014/main" id="{35CE4BB6-EDF1-DBBE-AEF5-FEEF83273866}"/>
                </a:ext>
              </a:extLst>
            </p:cNvPr>
            <p:cNvSpPr/>
            <p:nvPr/>
          </p:nvSpPr>
          <p:spPr>
            <a:xfrm>
              <a:off x="4950621" y="1771653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3" name="Google Shape;3877;p62">
              <a:extLst>
                <a:ext uri="{FF2B5EF4-FFF2-40B4-BE49-F238E27FC236}">
                  <a16:creationId xmlns:a16="http://schemas.microsoft.com/office/drawing/2014/main" id="{C205AD4C-5AAC-1D97-880C-420E9FFE49FA}"/>
                </a:ext>
              </a:extLst>
            </p:cNvPr>
            <p:cNvSpPr/>
            <p:nvPr/>
          </p:nvSpPr>
          <p:spPr>
            <a:xfrm>
              <a:off x="2297908" y="2309816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4" name="Google Shape;3878;p62">
              <a:extLst>
                <a:ext uri="{FF2B5EF4-FFF2-40B4-BE49-F238E27FC236}">
                  <a16:creationId xmlns:a16="http://schemas.microsoft.com/office/drawing/2014/main" id="{D8A053BB-F6D6-C223-6BC6-3D55FAB8D003}"/>
                </a:ext>
              </a:extLst>
            </p:cNvPr>
            <p:cNvSpPr/>
            <p:nvPr/>
          </p:nvSpPr>
          <p:spPr>
            <a:xfrm>
              <a:off x="2543178" y="2309816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5" name="Google Shape;3879;p62">
              <a:extLst>
                <a:ext uri="{FF2B5EF4-FFF2-40B4-BE49-F238E27FC236}">
                  <a16:creationId xmlns:a16="http://schemas.microsoft.com/office/drawing/2014/main" id="{0C03D051-CCA3-740B-4B3E-55B52110D856}"/>
                </a:ext>
              </a:extLst>
            </p:cNvPr>
            <p:cNvSpPr/>
            <p:nvPr/>
          </p:nvSpPr>
          <p:spPr>
            <a:xfrm>
              <a:off x="2297908" y="248364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6" name="Google Shape;3880;p62">
              <a:extLst>
                <a:ext uri="{FF2B5EF4-FFF2-40B4-BE49-F238E27FC236}">
                  <a16:creationId xmlns:a16="http://schemas.microsoft.com/office/drawing/2014/main" id="{F45366D6-5754-8992-3F86-B7846C394832}"/>
                </a:ext>
              </a:extLst>
            </p:cNvPr>
            <p:cNvSpPr/>
            <p:nvPr/>
          </p:nvSpPr>
          <p:spPr>
            <a:xfrm>
              <a:off x="2543178" y="248364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7" name="Google Shape;3881;p62">
              <a:extLst>
                <a:ext uri="{FF2B5EF4-FFF2-40B4-BE49-F238E27FC236}">
                  <a16:creationId xmlns:a16="http://schemas.microsoft.com/office/drawing/2014/main" id="{BE9CFC6C-087A-0335-5376-1303423EBBEE}"/>
                </a:ext>
              </a:extLst>
            </p:cNvPr>
            <p:cNvSpPr/>
            <p:nvPr/>
          </p:nvSpPr>
          <p:spPr>
            <a:xfrm>
              <a:off x="2297908" y="2671766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8" name="Google Shape;3882;p62">
              <a:extLst>
                <a:ext uri="{FF2B5EF4-FFF2-40B4-BE49-F238E27FC236}">
                  <a16:creationId xmlns:a16="http://schemas.microsoft.com/office/drawing/2014/main" id="{7EC43416-58E9-BE7A-4959-109E343F1AE4}"/>
                </a:ext>
              </a:extLst>
            </p:cNvPr>
            <p:cNvSpPr/>
            <p:nvPr/>
          </p:nvSpPr>
          <p:spPr>
            <a:xfrm>
              <a:off x="2543178" y="2671766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29" name="Google Shape;3883;p62">
              <a:extLst>
                <a:ext uri="{FF2B5EF4-FFF2-40B4-BE49-F238E27FC236}">
                  <a16:creationId xmlns:a16="http://schemas.microsoft.com/office/drawing/2014/main" id="{6AB5BBE1-17C8-A059-A1C2-B611DEB4A1D2}"/>
                </a:ext>
              </a:extLst>
            </p:cNvPr>
            <p:cNvSpPr/>
            <p:nvPr/>
          </p:nvSpPr>
          <p:spPr>
            <a:xfrm>
              <a:off x="2297908" y="28586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0" name="Google Shape;3884;p62">
              <a:extLst>
                <a:ext uri="{FF2B5EF4-FFF2-40B4-BE49-F238E27FC236}">
                  <a16:creationId xmlns:a16="http://schemas.microsoft.com/office/drawing/2014/main" id="{44A1F506-95D9-40DE-DFE4-3D3144973F20}"/>
                </a:ext>
              </a:extLst>
            </p:cNvPr>
            <p:cNvSpPr/>
            <p:nvPr/>
          </p:nvSpPr>
          <p:spPr>
            <a:xfrm>
              <a:off x="2543178" y="28586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1" name="Google Shape;3885;p62">
              <a:extLst>
                <a:ext uri="{FF2B5EF4-FFF2-40B4-BE49-F238E27FC236}">
                  <a16:creationId xmlns:a16="http://schemas.microsoft.com/office/drawing/2014/main" id="{35AA34DF-54C7-2CC6-24B6-6DE8DBA16454}"/>
                </a:ext>
              </a:extLst>
            </p:cNvPr>
            <p:cNvSpPr/>
            <p:nvPr/>
          </p:nvSpPr>
          <p:spPr>
            <a:xfrm>
              <a:off x="2297908" y="30444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2" name="Google Shape;3886;p62">
              <a:extLst>
                <a:ext uri="{FF2B5EF4-FFF2-40B4-BE49-F238E27FC236}">
                  <a16:creationId xmlns:a16="http://schemas.microsoft.com/office/drawing/2014/main" id="{73F01524-B282-2634-F585-59650E4AE872}"/>
                </a:ext>
              </a:extLst>
            </p:cNvPr>
            <p:cNvSpPr/>
            <p:nvPr/>
          </p:nvSpPr>
          <p:spPr>
            <a:xfrm>
              <a:off x="2543178" y="30444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3" name="Google Shape;3887;p62">
              <a:extLst>
                <a:ext uri="{FF2B5EF4-FFF2-40B4-BE49-F238E27FC236}">
                  <a16:creationId xmlns:a16="http://schemas.microsoft.com/office/drawing/2014/main" id="{EFAC30C3-3387-2038-3F77-6520E6982806}"/>
                </a:ext>
              </a:extLst>
            </p:cNvPr>
            <p:cNvSpPr/>
            <p:nvPr/>
          </p:nvSpPr>
          <p:spPr>
            <a:xfrm>
              <a:off x="2297908" y="3218263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4" name="Google Shape;3888;p62">
              <a:extLst>
                <a:ext uri="{FF2B5EF4-FFF2-40B4-BE49-F238E27FC236}">
                  <a16:creationId xmlns:a16="http://schemas.microsoft.com/office/drawing/2014/main" id="{52E8BF57-E112-D0D3-8709-FA71DAFDF72C}"/>
                </a:ext>
              </a:extLst>
            </p:cNvPr>
            <p:cNvSpPr/>
            <p:nvPr/>
          </p:nvSpPr>
          <p:spPr>
            <a:xfrm>
              <a:off x="2543178" y="3218263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5" name="Google Shape;3889;p62">
              <a:extLst>
                <a:ext uri="{FF2B5EF4-FFF2-40B4-BE49-F238E27FC236}">
                  <a16:creationId xmlns:a16="http://schemas.microsoft.com/office/drawing/2014/main" id="{9A2D3261-A7E6-26C3-B99C-0AB50E3A5E2E}"/>
                </a:ext>
              </a:extLst>
            </p:cNvPr>
            <p:cNvSpPr/>
            <p:nvPr/>
          </p:nvSpPr>
          <p:spPr>
            <a:xfrm>
              <a:off x="2297908" y="3395663"/>
              <a:ext cx="113110" cy="11549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6" name="Google Shape;3890;p62">
              <a:extLst>
                <a:ext uri="{FF2B5EF4-FFF2-40B4-BE49-F238E27FC236}">
                  <a16:creationId xmlns:a16="http://schemas.microsoft.com/office/drawing/2014/main" id="{04653D2E-DDEB-192D-43A5-532E3421C7A5}"/>
                </a:ext>
              </a:extLst>
            </p:cNvPr>
            <p:cNvSpPr/>
            <p:nvPr/>
          </p:nvSpPr>
          <p:spPr>
            <a:xfrm>
              <a:off x="2543178" y="3395663"/>
              <a:ext cx="113110" cy="11549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7" name="Google Shape;3891;p62">
              <a:extLst>
                <a:ext uri="{FF2B5EF4-FFF2-40B4-BE49-F238E27FC236}">
                  <a16:creationId xmlns:a16="http://schemas.microsoft.com/office/drawing/2014/main" id="{E67B0CDF-B8C5-2089-6D48-0D6129B7956D}"/>
                </a:ext>
              </a:extLst>
            </p:cNvPr>
            <p:cNvSpPr/>
            <p:nvPr/>
          </p:nvSpPr>
          <p:spPr>
            <a:xfrm>
              <a:off x="2297908" y="35778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8" name="Google Shape;3892;p62">
              <a:extLst>
                <a:ext uri="{FF2B5EF4-FFF2-40B4-BE49-F238E27FC236}">
                  <a16:creationId xmlns:a16="http://schemas.microsoft.com/office/drawing/2014/main" id="{9DD23FE1-54E2-843A-4E13-7BA699E46383}"/>
                </a:ext>
              </a:extLst>
            </p:cNvPr>
            <p:cNvSpPr/>
            <p:nvPr/>
          </p:nvSpPr>
          <p:spPr>
            <a:xfrm>
              <a:off x="2543178" y="35778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39" name="Google Shape;3893;p62">
              <a:extLst>
                <a:ext uri="{FF2B5EF4-FFF2-40B4-BE49-F238E27FC236}">
                  <a16:creationId xmlns:a16="http://schemas.microsoft.com/office/drawing/2014/main" id="{241EE671-18E7-F212-C389-2D316FE7060A}"/>
                </a:ext>
              </a:extLst>
            </p:cNvPr>
            <p:cNvSpPr/>
            <p:nvPr/>
          </p:nvSpPr>
          <p:spPr>
            <a:xfrm>
              <a:off x="2297908" y="3763569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0" name="Google Shape;3894;p62">
              <a:extLst>
                <a:ext uri="{FF2B5EF4-FFF2-40B4-BE49-F238E27FC236}">
                  <a16:creationId xmlns:a16="http://schemas.microsoft.com/office/drawing/2014/main" id="{260BE4FB-3B34-F4B0-7595-0B808F26E7ED}"/>
                </a:ext>
              </a:extLst>
            </p:cNvPr>
            <p:cNvSpPr/>
            <p:nvPr/>
          </p:nvSpPr>
          <p:spPr>
            <a:xfrm>
              <a:off x="2543178" y="3763569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1" name="Google Shape;3895;p62">
              <a:extLst>
                <a:ext uri="{FF2B5EF4-FFF2-40B4-BE49-F238E27FC236}">
                  <a16:creationId xmlns:a16="http://schemas.microsoft.com/office/drawing/2014/main" id="{28663B02-A19D-B233-7AC3-88AE1FC2DF82}"/>
                </a:ext>
              </a:extLst>
            </p:cNvPr>
            <p:cNvSpPr/>
            <p:nvPr/>
          </p:nvSpPr>
          <p:spPr>
            <a:xfrm>
              <a:off x="2297908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2" name="Google Shape;3896;p62">
              <a:extLst>
                <a:ext uri="{FF2B5EF4-FFF2-40B4-BE49-F238E27FC236}">
                  <a16:creationId xmlns:a16="http://schemas.microsoft.com/office/drawing/2014/main" id="{A04A5575-4D3F-8C30-D524-300C54E46D2A}"/>
                </a:ext>
              </a:extLst>
            </p:cNvPr>
            <p:cNvSpPr/>
            <p:nvPr/>
          </p:nvSpPr>
          <p:spPr>
            <a:xfrm>
              <a:off x="2543178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3" name="Google Shape;3897;p62">
              <a:extLst>
                <a:ext uri="{FF2B5EF4-FFF2-40B4-BE49-F238E27FC236}">
                  <a16:creationId xmlns:a16="http://schemas.microsoft.com/office/drawing/2014/main" id="{78A51B51-069F-5A45-A213-012E566FE245}"/>
                </a:ext>
              </a:extLst>
            </p:cNvPr>
            <p:cNvSpPr/>
            <p:nvPr/>
          </p:nvSpPr>
          <p:spPr>
            <a:xfrm>
              <a:off x="2297908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4" name="Google Shape;3898;p62">
              <a:extLst>
                <a:ext uri="{FF2B5EF4-FFF2-40B4-BE49-F238E27FC236}">
                  <a16:creationId xmlns:a16="http://schemas.microsoft.com/office/drawing/2014/main" id="{A10815A5-196C-E787-442E-536FD51B15A5}"/>
                </a:ext>
              </a:extLst>
            </p:cNvPr>
            <p:cNvSpPr/>
            <p:nvPr/>
          </p:nvSpPr>
          <p:spPr>
            <a:xfrm>
              <a:off x="2543178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5" name="Google Shape;3899;p62">
              <a:extLst>
                <a:ext uri="{FF2B5EF4-FFF2-40B4-BE49-F238E27FC236}">
                  <a16:creationId xmlns:a16="http://schemas.microsoft.com/office/drawing/2014/main" id="{007C0838-63D6-FC23-CD43-65E6C8B42ED2}"/>
                </a:ext>
              </a:extLst>
            </p:cNvPr>
            <p:cNvSpPr/>
            <p:nvPr/>
          </p:nvSpPr>
          <p:spPr>
            <a:xfrm>
              <a:off x="2297908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6" name="Google Shape;3900;p62">
              <a:extLst>
                <a:ext uri="{FF2B5EF4-FFF2-40B4-BE49-F238E27FC236}">
                  <a16:creationId xmlns:a16="http://schemas.microsoft.com/office/drawing/2014/main" id="{2D0F6E5B-F59F-353B-4403-377E9288BB66}"/>
                </a:ext>
              </a:extLst>
            </p:cNvPr>
            <p:cNvSpPr/>
            <p:nvPr/>
          </p:nvSpPr>
          <p:spPr>
            <a:xfrm>
              <a:off x="2543178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7" name="Google Shape;3901;p62">
              <a:extLst>
                <a:ext uri="{FF2B5EF4-FFF2-40B4-BE49-F238E27FC236}">
                  <a16:creationId xmlns:a16="http://schemas.microsoft.com/office/drawing/2014/main" id="{893C1DCE-A54E-00F8-B12A-A583C2B1AE17}"/>
                </a:ext>
              </a:extLst>
            </p:cNvPr>
            <p:cNvSpPr/>
            <p:nvPr/>
          </p:nvSpPr>
          <p:spPr>
            <a:xfrm>
              <a:off x="2799161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8" name="Google Shape;3902;p62">
              <a:extLst>
                <a:ext uri="{FF2B5EF4-FFF2-40B4-BE49-F238E27FC236}">
                  <a16:creationId xmlns:a16="http://schemas.microsoft.com/office/drawing/2014/main" id="{BC9D1B1D-4551-8ED9-68EC-661BB4EF6AEE}"/>
                </a:ext>
              </a:extLst>
            </p:cNvPr>
            <p:cNvSpPr/>
            <p:nvPr/>
          </p:nvSpPr>
          <p:spPr>
            <a:xfrm>
              <a:off x="3042047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9" name="Google Shape;3903;p62">
              <a:extLst>
                <a:ext uri="{FF2B5EF4-FFF2-40B4-BE49-F238E27FC236}">
                  <a16:creationId xmlns:a16="http://schemas.microsoft.com/office/drawing/2014/main" id="{7D92E052-8BBA-B580-DD76-2E28EB393A7B}"/>
                </a:ext>
              </a:extLst>
            </p:cNvPr>
            <p:cNvSpPr/>
            <p:nvPr/>
          </p:nvSpPr>
          <p:spPr>
            <a:xfrm>
              <a:off x="3268267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0" name="Google Shape;3904;p62">
              <a:extLst>
                <a:ext uri="{FF2B5EF4-FFF2-40B4-BE49-F238E27FC236}">
                  <a16:creationId xmlns:a16="http://schemas.microsoft.com/office/drawing/2014/main" id="{CA15F2AA-5D8F-4D72-2485-CF86CC6DCC5B}"/>
                </a:ext>
              </a:extLst>
            </p:cNvPr>
            <p:cNvSpPr/>
            <p:nvPr/>
          </p:nvSpPr>
          <p:spPr>
            <a:xfrm>
              <a:off x="3507583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1" name="Google Shape;3905;p62">
              <a:extLst>
                <a:ext uri="{FF2B5EF4-FFF2-40B4-BE49-F238E27FC236}">
                  <a16:creationId xmlns:a16="http://schemas.microsoft.com/office/drawing/2014/main" id="{8F3F227F-E1D8-53C3-7830-73D404147EAC}"/>
                </a:ext>
              </a:extLst>
            </p:cNvPr>
            <p:cNvSpPr/>
            <p:nvPr/>
          </p:nvSpPr>
          <p:spPr>
            <a:xfrm>
              <a:off x="3744517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2" name="Google Shape;3906;p62">
              <a:extLst>
                <a:ext uri="{FF2B5EF4-FFF2-40B4-BE49-F238E27FC236}">
                  <a16:creationId xmlns:a16="http://schemas.microsoft.com/office/drawing/2014/main" id="{A0369E69-47DF-509C-8288-C069850C8387}"/>
                </a:ext>
              </a:extLst>
            </p:cNvPr>
            <p:cNvSpPr/>
            <p:nvPr/>
          </p:nvSpPr>
          <p:spPr>
            <a:xfrm>
              <a:off x="3989786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3" name="Google Shape;3907;p62">
              <a:extLst>
                <a:ext uri="{FF2B5EF4-FFF2-40B4-BE49-F238E27FC236}">
                  <a16:creationId xmlns:a16="http://schemas.microsoft.com/office/drawing/2014/main" id="{59CFC828-E35D-4CA4-A1EE-59E9836D6D4B}"/>
                </a:ext>
              </a:extLst>
            </p:cNvPr>
            <p:cNvSpPr/>
            <p:nvPr/>
          </p:nvSpPr>
          <p:spPr>
            <a:xfrm>
              <a:off x="4249342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4" name="Google Shape;3908;p62">
              <a:extLst>
                <a:ext uri="{FF2B5EF4-FFF2-40B4-BE49-F238E27FC236}">
                  <a16:creationId xmlns:a16="http://schemas.microsoft.com/office/drawing/2014/main" id="{157A5569-7A4C-A03F-3301-424FA7F69E27}"/>
                </a:ext>
              </a:extLst>
            </p:cNvPr>
            <p:cNvSpPr/>
            <p:nvPr/>
          </p:nvSpPr>
          <p:spPr>
            <a:xfrm>
              <a:off x="4494611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5" name="Google Shape;3909;p62">
              <a:extLst>
                <a:ext uri="{FF2B5EF4-FFF2-40B4-BE49-F238E27FC236}">
                  <a16:creationId xmlns:a16="http://schemas.microsoft.com/office/drawing/2014/main" id="{76D53A22-8AF7-4909-31B9-2233FD05D7EA}"/>
                </a:ext>
              </a:extLst>
            </p:cNvPr>
            <p:cNvSpPr/>
            <p:nvPr/>
          </p:nvSpPr>
          <p:spPr>
            <a:xfrm>
              <a:off x="4714878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6" name="Google Shape;3910;p62">
              <a:extLst>
                <a:ext uri="{FF2B5EF4-FFF2-40B4-BE49-F238E27FC236}">
                  <a16:creationId xmlns:a16="http://schemas.microsoft.com/office/drawing/2014/main" id="{C47CF74B-A004-88B2-E489-A32CADCFFA80}"/>
                </a:ext>
              </a:extLst>
            </p:cNvPr>
            <p:cNvSpPr/>
            <p:nvPr/>
          </p:nvSpPr>
          <p:spPr>
            <a:xfrm>
              <a:off x="4960146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7" name="Google Shape;3911;p62">
              <a:extLst>
                <a:ext uri="{FF2B5EF4-FFF2-40B4-BE49-F238E27FC236}">
                  <a16:creationId xmlns:a16="http://schemas.microsoft.com/office/drawing/2014/main" id="{49174921-0C3E-8770-0803-B95B93287E33}"/>
                </a:ext>
              </a:extLst>
            </p:cNvPr>
            <p:cNvSpPr/>
            <p:nvPr/>
          </p:nvSpPr>
          <p:spPr>
            <a:xfrm>
              <a:off x="5197079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8" name="Google Shape;3912;p62">
              <a:extLst>
                <a:ext uri="{FF2B5EF4-FFF2-40B4-BE49-F238E27FC236}">
                  <a16:creationId xmlns:a16="http://schemas.microsoft.com/office/drawing/2014/main" id="{7F444856-77E6-7700-4258-999C4CCAF6B2}"/>
                </a:ext>
              </a:extLst>
            </p:cNvPr>
            <p:cNvSpPr/>
            <p:nvPr/>
          </p:nvSpPr>
          <p:spPr>
            <a:xfrm>
              <a:off x="5442347" y="43064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59" name="Google Shape;3913;p62">
              <a:extLst>
                <a:ext uri="{FF2B5EF4-FFF2-40B4-BE49-F238E27FC236}">
                  <a16:creationId xmlns:a16="http://schemas.microsoft.com/office/drawing/2014/main" id="{C72CCD99-5DE5-64F1-8DB9-07F2114EBB3B}"/>
                </a:ext>
              </a:extLst>
            </p:cNvPr>
            <p:cNvSpPr/>
            <p:nvPr/>
          </p:nvSpPr>
          <p:spPr>
            <a:xfrm>
              <a:off x="5679283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0" name="Google Shape;3914;p62">
              <a:extLst>
                <a:ext uri="{FF2B5EF4-FFF2-40B4-BE49-F238E27FC236}">
                  <a16:creationId xmlns:a16="http://schemas.microsoft.com/office/drawing/2014/main" id="{38794D8B-3B6D-5B0A-DBFA-62BBA3A274B4}"/>
                </a:ext>
              </a:extLst>
            </p:cNvPr>
            <p:cNvSpPr/>
            <p:nvPr/>
          </p:nvSpPr>
          <p:spPr>
            <a:xfrm>
              <a:off x="5924553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1" name="Google Shape;3915;p62">
              <a:extLst>
                <a:ext uri="{FF2B5EF4-FFF2-40B4-BE49-F238E27FC236}">
                  <a16:creationId xmlns:a16="http://schemas.microsoft.com/office/drawing/2014/main" id="{F1F4E4A3-1CF8-3A77-8A2D-67770FBDE7FD}"/>
                </a:ext>
              </a:extLst>
            </p:cNvPr>
            <p:cNvSpPr/>
            <p:nvPr/>
          </p:nvSpPr>
          <p:spPr>
            <a:xfrm>
              <a:off x="6150771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2" name="Google Shape;3916;p62">
              <a:extLst>
                <a:ext uri="{FF2B5EF4-FFF2-40B4-BE49-F238E27FC236}">
                  <a16:creationId xmlns:a16="http://schemas.microsoft.com/office/drawing/2014/main" id="{E6DAF6B9-E764-196E-0203-77A327AEFFEE}"/>
                </a:ext>
              </a:extLst>
            </p:cNvPr>
            <p:cNvSpPr/>
            <p:nvPr/>
          </p:nvSpPr>
          <p:spPr>
            <a:xfrm>
              <a:off x="6396040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3" name="Google Shape;3917;p62">
              <a:extLst>
                <a:ext uri="{FF2B5EF4-FFF2-40B4-BE49-F238E27FC236}">
                  <a16:creationId xmlns:a16="http://schemas.microsoft.com/office/drawing/2014/main" id="{E7DDEA71-13DF-1F48-FD11-4883D9C3D3AC}"/>
                </a:ext>
              </a:extLst>
            </p:cNvPr>
            <p:cNvSpPr/>
            <p:nvPr/>
          </p:nvSpPr>
          <p:spPr>
            <a:xfrm>
              <a:off x="6617496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4" name="Google Shape;3918;p62">
              <a:extLst>
                <a:ext uri="{FF2B5EF4-FFF2-40B4-BE49-F238E27FC236}">
                  <a16:creationId xmlns:a16="http://schemas.microsoft.com/office/drawing/2014/main" id="{3E6D107C-E37F-884C-9580-08D73BBA5A89}"/>
                </a:ext>
              </a:extLst>
            </p:cNvPr>
            <p:cNvSpPr/>
            <p:nvPr/>
          </p:nvSpPr>
          <p:spPr>
            <a:xfrm>
              <a:off x="6862765" y="4306494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5" name="Google Shape;3919;p62">
              <a:extLst>
                <a:ext uri="{FF2B5EF4-FFF2-40B4-BE49-F238E27FC236}">
                  <a16:creationId xmlns:a16="http://schemas.microsoft.com/office/drawing/2014/main" id="{3F33314E-27FB-3419-98E3-A01519B52A7B}"/>
                </a:ext>
              </a:extLst>
            </p:cNvPr>
            <p:cNvSpPr/>
            <p:nvPr/>
          </p:nvSpPr>
          <p:spPr>
            <a:xfrm>
              <a:off x="6617496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6" name="Google Shape;3920;p62">
              <a:extLst>
                <a:ext uri="{FF2B5EF4-FFF2-40B4-BE49-F238E27FC236}">
                  <a16:creationId xmlns:a16="http://schemas.microsoft.com/office/drawing/2014/main" id="{DFFD6F9A-6A91-E027-DC89-1C3FF259B5B6}"/>
                </a:ext>
              </a:extLst>
            </p:cNvPr>
            <p:cNvSpPr/>
            <p:nvPr/>
          </p:nvSpPr>
          <p:spPr>
            <a:xfrm>
              <a:off x="6862765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7" name="Google Shape;3921;p62">
              <a:extLst>
                <a:ext uri="{FF2B5EF4-FFF2-40B4-BE49-F238E27FC236}">
                  <a16:creationId xmlns:a16="http://schemas.microsoft.com/office/drawing/2014/main" id="{D24712D2-DC2C-B1D4-66A3-48427D538798}"/>
                </a:ext>
              </a:extLst>
            </p:cNvPr>
            <p:cNvSpPr/>
            <p:nvPr/>
          </p:nvSpPr>
          <p:spPr>
            <a:xfrm>
              <a:off x="6617496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8" name="Google Shape;3922;p62">
              <a:extLst>
                <a:ext uri="{FF2B5EF4-FFF2-40B4-BE49-F238E27FC236}">
                  <a16:creationId xmlns:a16="http://schemas.microsoft.com/office/drawing/2014/main" id="{63B3A5B8-A12C-15FA-F1CE-C001BD3660F3}"/>
                </a:ext>
              </a:extLst>
            </p:cNvPr>
            <p:cNvSpPr/>
            <p:nvPr/>
          </p:nvSpPr>
          <p:spPr>
            <a:xfrm>
              <a:off x="6862765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69" name="Google Shape;3923;p62">
              <a:extLst>
                <a:ext uri="{FF2B5EF4-FFF2-40B4-BE49-F238E27FC236}">
                  <a16:creationId xmlns:a16="http://schemas.microsoft.com/office/drawing/2014/main" id="{821D2295-5CDF-719B-67D7-BE75B3B1117F}"/>
                </a:ext>
              </a:extLst>
            </p:cNvPr>
            <p:cNvSpPr/>
            <p:nvPr/>
          </p:nvSpPr>
          <p:spPr>
            <a:xfrm>
              <a:off x="6617496" y="3763569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0" name="Google Shape;3924;p62">
              <a:extLst>
                <a:ext uri="{FF2B5EF4-FFF2-40B4-BE49-F238E27FC236}">
                  <a16:creationId xmlns:a16="http://schemas.microsoft.com/office/drawing/2014/main" id="{E47E551B-E6B2-7D8D-69B6-5CB27FE96837}"/>
                </a:ext>
              </a:extLst>
            </p:cNvPr>
            <p:cNvSpPr/>
            <p:nvPr/>
          </p:nvSpPr>
          <p:spPr>
            <a:xfrm>
              <a:off x="6862765" y="3763569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1" name="Google Shape;3925;p62">
              <a:extLst>
                <a:ext uri="{FF2B5EF4-FFF2-40B4-BE49-F238E27FC236}">
                  <a16:creationId xmlns:a16="http://schemas.microsoft.com/office/drawing/2014/main" id="{C10F851B-04F2-3885-2FE7-3DAD7F66DFBA}"/>
                </a:ext>
              </a:extLst>
            </p:cNvPr>
            <p:cNvSpPr/>
            <p:nvPr/>
          </p:nvSpPr>
          <p:spPr>
            <a:xfrm>
              <a:off x="6617496" y="35778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2" name="Google Shape;3926;p62">
              <a:extLst>
                <a:ext uri="{FF2B5EF4-FFF2-40B4-BE49-F238E27FC236}">
                  <a16:creationId xmlns:a16="http://schemas.microsoft.com/office/drawing/2014/main" id="{2B2893D5-DC20-9FAB-4421-2A55B2F00722}"/>
                </a:ext>
              </a:extLst>
            </p:cNvPr>
            <p:cNvSpPr/>
            <p:nvPr/>
          </p:nvSpPr>
          <p:spPr>
            <a:xfrm>
              <a:off x="6862765" y="35778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3" name="Google Shape;3927;p62">
              <a:extLst>
                <a:ext uri="{FF2B5EF4-FFF2-40B4-BE49-F238E27FC236}">
                  <a16:creationId xmlns:a16="http://schemas.microsoft.com/office/drawing/2014/main" id="{AC700F89-BCFD-B9B8-98C7-BF96C9B2B3CE}"/>
                </a:ext>
              </a:extLst>
            </p:cNvPr>
            <p:cNvSpPr/>
            <p:nvPr/>
          </p:nvSpPr>
          <p:spPr>
            <a:xfrm>
              <a:off x="6617496" y="3395663"/>
              <a:ext cx="113110" cy="11549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4" name="Google Shape;3928;p62">
              <a:extLst>
                <a:ext uri="{FF2B5EF4-FFF2-40B4-BE49-F238E27FC236}">
                  <a16:creationId xmlns:a16="http://schemas.microsoft.com/office/drawing/2014/main" id="{F834C973-6F64-A582-0F9E-00C49ADFDFD9}"/>
                </a:ext>
              </a:extLst>
            </p:cNvPr>
            <p:cNvSpPr/>
            <p:nvPr/>
          </p:nvSpPr>
          <p:spPr>
            <a:xfrm>
              <a:off x="6862765" y="3395663"/>
              <a:ext cx="113110" cy="11549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5" name="Google Shape;3929;p62">
              <a:extLst>
                <a:ext uri="{FF2B5EF4-FFF2-40B4-BE49-F238E27FC236}">
                  <a16:creationId xmlns:a16="http://schemas.microsoft.com/office/drawing/2014/main" id="{FF0AC372-9588-AA82-6767-36D63A35FC54}"/>
                </a:ext>
              </a:extLst>
            </p:cNvPr>
            <p:cNvSpPr/>
            <p:nvPr/>
          </p:nvSpPr>
          <p:spPr>
            <a:xfrm>
              <a:off x="6862765" y="3218263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6" name="Google Shape;3930;p62">
              <a:extLst>
                <a:ext uri="{FF2B5EF4-FFF2-40B4-BE49-F238E27FC236}">
                  <a16:creationId xmlns:a16="http://schemas.microsoft.com/office/drawing/2014/main" id="{C9D39C9A-F145-8373-4222-11922F97E60B}"/>
                </a:ext>
              </a:extLst>
            </p:cNvPr>
            <p:cNvSpPr/>
            <p:nvPr/>
          </p:nvSpPr>
          <p:spPr>
            <a:xfrm>
              <a:off x="5679283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7" name="Google Shape;3931;p62">
              <a:extLst>
                <a:ext uri="{FF2B5EF4-FFF2-40B4-BE49-F238E27FC236}">
                  <a16:creationId xmlns:a16="http://schemas.microsoft.com/office/drawing/2014/main" id="{25932AF5-9F99-F2D5-3A1E-54D97C968B64}"/>
                </a:ext>
              </a:extLst>
            </p:cNvPr>
            <p:cNvSpPr/>
            <p:nvPr/>
          </p:nvSpPr>
          <p:spPr>
            <a:xfrm>
              <a:off x="5924553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8" name="Google Shape;3932;p62">
              <a:extLst>
                <a:ext uri="{FF2B5EF4-FFF2-40B4-BE49-F238E27FC236}">
                  <a16:creationId xmlns:a16="http://schemas.microsoft.com/office/drawing/2014/main" id="{00AB7ED3-39A2-B5E5-2A09-8E82145BD13E}"/>
                </a:ext>
              </a:extLst>
            </p:cNvPr>
            <p:cNvSpPr/>
            <p:nvPr/>
          </p:nvSpPr>
          <p:spPr>
            <a:xfrm>
              <a:off x="6150771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79" name="Google Shape;3933;p62">
              <a:extLst>
                <a:ext uri="{FF2B5EF4-FFF2-40B4-BE49-F238E27FC236}">
                  <a16:creationId xmlns:a16="http://schemas.microsoft.com/office/drawing/2014/main" id="{709602A4-DA27-0150-96A3-5D3B49170676}"/>
                </a:ext>
              </a:extLst>
            </p:cNvPr>
            <p:cNvSpPr/>
            <p:nvPr/>
          </p:nvSpPr>
          <p:spPr>
            <a:xfrm>
              <a:off x="6396040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0" name="Google Shape;3934;p62">
              <a:extLst>
                <a:ext uri="{FF2B5EF4-FFF2-40B4-BE49-F238E27FC236}">
                  <a16:creationId xmlns:a16="http://schemas.microsoft.com/office/drawing/2014/main" id="{48A60586-084A-6EA7-7977-DAB818DBA5BA}"/>
                </a:ext>
              </a:extLst>
            </p:cNvPr>
            <p:cNvSpPr/>
            <p:nvPr/>
          </p:nvSpPr>
          <p:spPr>
            <a:xfrm>
              <a:off x="5924553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1" name="Google Shape;3935;p62">
              <a:extLst>
                <a:ext uri="{FF2B5EF4-FFF2-40B4-BE49-F238E27FC236}">
                  <a16:creationId xmlns:a16="http://schemas.microsoft.com/office/drawing/2014/main" id="{82A83D3C-768F-57C8-AB79-6E1A0CF5A56D}"/>
                </a:ext>
              </a:extLst>
            </p:cNvPr>
            <p:cNvSpPr/>
            <p:nvPr/>
          </p:nvSpPr>
          <p:spPr>
            <a:xfrm>
              <a:off x="6150771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2" name="Google Shape;3936;p62">
              <a:extLst>
                <a:ext uri="{FF2B5EF4-FFF2-40B4-BE49-F238E27FC236}">
                  <a16:creationId xmlns:a16="http://schemas.microsoft.com/office/drawing/2014/main" id="{DF400B48-02C9-C444-769E-C06AD1F8E39F}"/>
                </a:ext>
              </a:extLst>
            </p:cNvPr>
            <p:cNvSpPr/>
            <p:nvPr/>
          </p:nvSpPr>
          <p:spPr>
            <a:xfrm>
              <a:off x="6396040" y="3949307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3" name="Google Shape;3937;p62">
              <a:extLst>
                <a:ext uri="{FF2B5EF4-FFF2-40B4-BE49-F238E27FC236}">
                  <a16:creationId xmlns:a16="http://schemas.microsoft.com/office/drawing/2014/main" id="{B325C106-F9B2-7E26-68CB-C0757455985A}"/>
                </a:ext>
              </a:extLst>
            </p:cNvPr>
            <p:cNvSpPr/>
            <p:nvPr/>
          </p:nvSpPr>
          <p:spPr>
            <a:xfrm>
              <a:off x="6150771" y="3763569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4" name="Google Shape;3938;p62">
              <a:extLst>
                <a:ext uri="{FF2B5EF4-FFF2-40B4-BE49-F238E27FC236}">
                  <a16:creationId xmlns:a16="http://schemas.microsoft.com/office/drawing/2014/main" id="{BB105229-12C7-6D76-8778-E00EAEFB32D3}"/>
                </a:ext>
              </a:extLst>
            </p:cNvPr>
            <p:cNvSpPr/>
            <p:nvPr/>
          </p:nvSpPr>
          <p:spPr>
            <a:xfrm>
              <a:off x="6396040" y="3763569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5" name="Google Shape;3939;p62">
              <a:extLst>
                <a:ext uri="{FF2B5EF4-FFF2-40B4-BE49-F238E27FC236}">
                  <a16:creationId xmlns:a16="http://schemas.microsoft.com/office/drawing/2014/main" id="{0BCA3B68-EB8C-F0AE-87D9-E63ACEF39EEE}"/>
                </a:ext>
              </a:extLst>
            </p:cNvPr>
            <p:cNvSpPr/>
            <p:nvPr/>
          </p:nvSpPr>
          <p:spPr>
            <a:xfrm>
              <a:off x="6396040" y="3577832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6" name="Google Shape;3940;p62">
              <a:extLst>
                <a:ext uri="{FF2B5EF4-FFF2-40B4-BE49-F238E27FC236}">
                  <a16:creationId xmlns:a16="http://schemas.microsoft.com/office/drawing/2014/main" id="{611424C3-BC84-50C2-605C-F7DE573849AC}"/>
                </a:ext>
              </a:extLst>
            </p:cNvPr>
            <p:cNvSpPr/>
            <p:nvPr/>
          </p:nvSpPr>
          <p:spPr>
            <a:xfrm>
              <a:off x="2799161" y="2483647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7" name="Google Shape;3941;p62">
              <a:extLst>
                <a:ext uri="{FF2B5EF4-FFF2-40B4-BE49-F238E27FC236}">
                  <a16:creationId xmlns:a16="http://schemas.microsoft.com/office/drawing/2014/main" id="{19AB980A-1013-08FD-B7BE-BBA377C38981}"/>
                </a:ext>
              </a:extLst>
            </p:cNvPr>
            <p:cNvSpPr/>
            <p:nvPr/>
          </p:nvSpPr>
          <p:spPr>
            <a:xfrm>
              <a:off x="2799161" y="2671766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8" name="Google Shape;3942;p62">
              <a:extLst>
                <a:ext uri="{FF2B5EF4-FFF2-40B4-BE49-F238E27FC236}">
                  <a16:creationId xmlns:a16="http://schemas.microsoft.com/office/drawing/2014/main" id="{6EA1ABFD-EF4B-1B70-9456-FE3483E8EAC9}"/>
                </a:ext>
              </a:extLst>
            </p:cNvPr>
            <p:cNvSpPr/>
            <p:nvPr/>
          </p:nvSpPr>
          <p:spPr>
            <a:xfrm>
              <a:off x="2799161" y="2858694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89" name="Google Shape;3943;p62">
              <a:extLst>
                <a:ext uri="{FF2B5EF4-FFF2-40B4-BE49-F238E27FC236}">
                  <a16:creationId xmlns:a16="http://schemas.microsoft.com/office/drawing/2014/main" id="{1BC1846C-9C29-3B3A-9649-14ED96839F57}"/>
                </a:ext>
              </a:extLst>
            </p:cNvPr>
            <p:cNvSpPr/>
            <p:nvPr/>
          </p:nvSpPr>
          <p:spPr>
            <a:xfrm>
              <a:off x="2799161" y="3044432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0" name="Google Shape;3944;p62">
              <a:extLst>
                <a:ext uri="{FF2B5EF4-FFF2-40B4-BE49-F238E27FC236}">
                  <a16:creationId xmlns:a16="http://schemas.microsoft.com/office/drawing/2014/main" id="{9C9143C1-C7F1-DB29-0489-0A159AB9F0A0}"/>
                </a:ext>
              </a:extLst>
            </p:cNvPr>
            <p:cNvSpPr/>
            <p:nvPr/>
          </p:nvSpPr>
          <p:spPr>
            <a:xfrm>
              <a:off x="2799161" y="3218263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1" name="Google Shape;3945;p62">
              <a:extLst>
                <a:ext uri="{FF2B5EF4-FFF2-40B4-BE49-F238E27FC236}">
                  <a16:creationId xmlns:a16="http://schemas.microsoft.com/office/drawing/2014/main" id="{E62301EF-2E06-BDE0-BBE2-FBABB6093E14}"/>
                </a:ext>
              </a:extLst>
            </p:cNvPr>
            <p:cNvSpPr/>
            <p:nvPr/>
          </p:nvSpPr>
          <p:spPr>
            <a:xfrm>
              <a:off x="2799161" y="3395663"/>
              <a:ext cx="113109" cy="11549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2" name="Google Shape;3946;p62">
              <a:extLst>
                <a:ext uri="{FF2B5EF4-FFF2-40B4-BE49-F238E27FC236}">
                  <a16:creationId xmlns:a16="http://schemas.microsoft.com/office/drawing/2014/main" id="{4F5B6CD0-57CD-7C67-06DB-2215429C4488}"/>
                </a:ext>
              </a:extLst>
            </p:cNvPr>
            <p:cNvSpPr/>
            <p:nvPr/>
          </p:nvSpPr>
          <p:spPr>
            <a:xfrm>
              <a:off x="2799161" y="3577832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3" name="Google Shape;3947;p62">
              <a:extLst>
                <a:ext uri="{FF2B5EF4-FFF2-40B4-BE49-F238E27FC236}">
                  <a16:creationId xmlns:a16="http://schemas.microsoft.com/office/drawing/2014/main" id="{0D93BCE8-EBF9-790F-A7B3-23926F871DE9}"/>
                </a:ext>
              </a:extLst>
            </p:cNvPr>
            <p:cNvSpPr/>
            <p:nvPr/>
          </p:nvSpPr>
          <p:spPr>
            <a:xfrm>
              <a:off x="2799161" y="3763569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4" name="Google Shape;3948;p62">
              <a:extLst>
                <a:ext uri="{FF2B5EF4-FFF2-40B4-BE49-F238E27FC236}">
                  <a16:creationId xmlns:a16="http://schemas.microsoft.com/office/drawing/2014/main" id="{6BC359FD-8C67-3DF5-35B2-23F7517468C3}"/>
                </a:ext>
              </a:extLst>
            </p:cNvPr>
            <p:cNvSpPr/>
            <p:nvPr/>
          </p:nvSpPr>
          <p:spPr>
            <a:xfrm>
              <a:off x="2799161" y="3949307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5" name="Google Shape;3949;p62">
              <a:extLst>
                <a:ext uri="{FF2B5EF4-FFF2-40B4-BE49-F238E27FC236}">
                  <a16:creationId xmlns:a16="http://schemas.microsoft.com/office/drawing/2014/main" id="{CB6F7E97-5006-5D63-683C-18A49ACAD398}"/>
                </a:ext>
              </a:extLst>
            </p:cNvPr>
            <p:cNvSpPr/>
            <p:nvPr/>
          </p:nvSpPr>
          <p:spPr>
            <a:xfrm>
              <a:off x="2799161" y="4126710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6" name="Google Shape;3950;p62">
              <a:extLst>
                <a:ext uri="{FF2B5EF4-FFF2-40B4-BE49-F238E27FC236}">
                  <a16:creationId xmlns:a16="http://schemas.microsoft.com/office/drawing/2014/main" id="{EF96A511-F9F4-3B9A-7D22-956A31D28BF5}"/>
                </a:ext>
              </a:extLst>
            </p:cNvPr>
            <p:cNvSpPr/>
            <p:nvPr/>
          </p:nvSpPr>
          <p:spPr>
            <a:xfrm>
              <a:off x="3042047" y="4126710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7" name="Google Shape;3951;p62">
              <a:extLst>
                <a:ext uri="{FF2B5EF4-FFF2-40B4-BE49-F238E27FC236}">
                  <a16:creationId xmlns:a16="http://schemas.microsoft.com/office/drawing/2014/main" id="{1642C09D-274D-36C9-0A11-7FF8E7EE39AC}"/>
                </a:ext>
              </a:extLst>
            </p:cNvPr>
            <p:cNvSpPr/>
            <p:nvPr/>
          </p:nvSpPr>
          <p:spPr>
            <a:xfrm>
              <a:off x="3268267" y="4126710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8" name="Google Shape;3952;p62">
              <a:extLst>
                <a:ext uri="{FF2B5EF4-FFF2-40B4-BE49-F238E27FC236}">
                  <a16:creationId xmlns:a16="http://schemas.microsoft.com/office/drawing/2014/main" id="{86A4E1DE-4A21-08E7-61FF-9466E742D0A9}"/>
                </a:ext>
              </a:extLst>
            </p:cNvPr>
            <p:cNvSpPr/>
            <p:nvPr/>
          </p:nvSpPr>
          <p:spPr>
            <a:xfrm>
              <a:off x="3507583" y="4126710"/>
              <a:ext cx="113110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99" name="Google Shape;3953;p62">
              <a:extLst>
                <a:ext uri="{FF2B5EF4-FFF2-40B4-BE49-F238E27FC236}">
                  <a16:creationId xmlns:a16="http://schemas.microsoft.com/office/drawing/2014/main" id="{60DDB033-107F-9CE7-CA59-12296F7F9767}"/>
                </a:ext>
              </a:extLst>
            </p:cNvPr>
            <p:cNvSpPr/>
            <p:nvPr/>
          </p:nvSpPr>
          <p:spPr>
            <a:xfrm>
              <a:off x="3042047" y="3949307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0" name="Google Shape;3954;p62">
              <a:extLst>
                <a:ext uri="{FF2B5EF4-FFF2-40B4-BE49-F238E27FC236}">
                  <a16:creationId xmlns:a16="http://schemas.microsoft.com/office/drawing/2014/main" id="{9865C227-DED0-92DA-8239-BD947A4E1866}"/>
                </a:ext>
              </a:extLst>
            </p:cNvPr>
            <p:cNvSpPr/>
            <p:nvPr/>
          </p:nvSpPr>
          <p:spPr>
            <a:xfrm>
              <a:off x="3268267" y="3949307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1" name="Google Shape;3955;p62">
              <a:extLst>
                <a:ext uri="{FF2B5EF4-FFF2-40B4-BE49-F238E27FC236}">
                  <a16:creationId xmlns:a16="http://schemas.microsoft.com/office/drawing/2014/main" id="{B29353CD-CDEE-33B9-6E18-CFB6AE44B457}"/>
                </a:ext>
              </a:extLst>
            </p:cNvPr>
            <p:cNvSpPr/>
            <p:nvPr/>
          </p:nvSpPr>
          <p:spPr>
            <a:xfrm>
              <a:off x="3042047" y="3763569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2" name="Google Shape;3956;p62">
              <a:extLst>
                <a:ext uri="{FF2B5EF4-FFF2-40B4-BE49-F238E27FC236}">
                  <a16:creationId xmlns:a16="http://schemas.microsoft.com/office/drawing/2014/main" id="{6BE2DA84-51B3-E88A-1622-429B69B08132}"/>
                </a:ext>
              </a:extLst>
            </p:cNvPr>
            <p:cNvSpPr/>
            <p:nvPr/>
          </p:nvSpPr>
          <p:spPr>
            <a:xfrm>
              <a:off x="3268267" y="3763569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3" name="Google Shape;3957;p62">
              <a:extLst>
                <a:ext uri="{FF2B5EF4-FFF2-40B4-BE49-F238E27FC236}">
                  <a16:creationId xmlns:a16="http://schemas.microsoft.com/office/drawing/2014/main" id="{C541C6F0-5019-FD6A-D4F9-7A559496716E}"/>
                </a:ext>
              </a:extLst>
            </p:cNvPr>
            <p:cNvSpPr/>
            <p:nvPr/>
          </p:nvSpPr>
          <p:spPr>
            <a:xfrm>
              <a:off x="3042047" y="3577832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4" name="Google Shape;3958;p62">
              <a:extLst>
                <a:ext uri="{FF2B5EF4-FFF2-40B4-BE49-F238E27FC236}">
                  <a16:creationId xmlns:a16="http://schemas.microsoft.com/office/drawing/2014/main" id="{673A1884-95C8-0AF7-9BE5-B4A053D3F746}"/>
                </a:ext>
              </a:extLst>
            </p:cNvPr>
            <p:cNvSpPr/>
            <p:nvPr/>
          </p:nvSpPr>
          <p:spPr>
            <a:xfrm>
              <a:off x="3268267" y="3577832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5" name="Google Shape;3959;p62">
              <a:extLst>
                <a:ext uri="{FF2B5EF4-FFF2-40B4-BE49-F238E27FC236}">
                  <a16:creationId xmlns:a16="http://schemas.microsoft.com/office/drawing/2014/main" id="{42A2F265-B792-4BB6-40A4-A85CECCDE750}"/>
                </a:ext>
              </a:extLst>
            </p:cNvPr>
            <p:cNvSpPr/>
            <p:nvPr/>
          </p:nvSpPr>
          <p:spPr>
            <a:xfrm>
              <a:off x="3042047" y="3395663"/>
              <a:ext cx="113109" cy="11549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6" name="Google Shape;3960;p62">
              <a:extLst>
                <a:ext uri="{FF2B5EF4-FFF2-40B4-BE49-F238E27FC236}">
                  <a16:creationId xmlns:a16="http://schemas.microsoft.com/office/drawing/2014/main" id="{CAB080A5-4D8A-5BD2-BAC0-C7B5828D11A6}"/>
                </a:ext>
              </a:extLst>
            </p:cNvPr>
            <p:cNvSpPr/>
            <p:nvPr/>
          </p:nvSpPr>
          <p:spPr>
            <a:xfrm>
              <a:off x="3042047" y="3218263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07" name="Google Shape;3961;p62">
              <a:extLst>
                <a:ext uri="{FF2B5EF4-FFF2-40B4-BE49-F238E27FC236}">
                  <a16:creationId xmlns:a16="http://schemas.microsoft.com/office/drawing/2014/main" id="{9F0ACA2D-805B-C1A5-3E19-4567BF2A7A40}"/>
                </a:ext>
              </a:extLst>
            </p:cNvPr>
            <p:cNvSpPr/>
            <p:nvPr/>
          </p:nvSpPr>
          <p:spPr>
            <a:xfrm>
              <a:off x="3042047" y="3044432"/>
              <a:ext cx="113109" cy="116681"/>
            </a:xfrm>
            <a:prstGeom prst="star10">
              <a:avLst>
                <a:gd name="adj" fmla="val 42533"/>
                <a:gd name="hf" fmla="val 105146"/>
              </a:avLst>
            </a:prstGeom>
            <a:noFill/>
            <a:ln w="19050" cap="flat" cmpd="sng">
              <a:solidFill>
                <a:srgbClr val="58B6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AD26"/>
                </a:buClr>
                <a:buSzPts val="1900"/>
                <a:buFont typeface="Arial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976EEDAF-E655-6241-9223-3F040C38E1CC}"/>
              </a:ext>
            </a:extLst>
          </p:cNvPr>
          <p:cNvSpPr txBox="1"/>
          <p:nvPr/>
        </p:nvSpPr>
        <p:spPr>
          <a:xfrm>
            <a:off x="530087" y="1529965"/>
            <a:ext cx="10744053" cy="3539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development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against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antiviral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drugs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natural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phenomenon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for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rule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and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exception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case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inadequate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treatment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The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earlier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the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intervention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, the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lower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is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the chance of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development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of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resistance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,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particularly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in case of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drug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combinations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with high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genetic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barrier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7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B1491-CCD0-AF48-807D-A9597DFE7514}"/>
              </a:ext>
            </a:extLst>
          </p:cNvPr>
          <p:cNvSpPr txBox="1"/>
          <p:nvPr/>
        </p:nvSpPr>
        <p:spPr>
          <a:xfrm>
            <a:off x="662608" y="405269"/>
            <a:ext cx="10628244" cy="550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development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against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antiviral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drugs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natural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phenomenon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for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rule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and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exception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case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inadequate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treatment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The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earlier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is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the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intervention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, the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lower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is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the chance of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development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of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resistance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,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particularly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in case of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drug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combinations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with high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genetic</a:t>
            </a:r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schemeClr val="bg2">
                    <a:lumMod val="75000"/>
                  </a:schemeClr>
                </a:solidFill>
                <a:latin typeface="Aptos" panose="020B0004020202020204"/>
              </a:rPr>
              <a:t>barrier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Aptos" panose="020B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>
              <a:solidFill>
                <a:prstClr val="black"/>
              </a:solidFill>
              <a:latin typeface="Aptos" panose="020B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This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particularly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true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in case of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use of TLD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after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failure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of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previous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regimens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: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Functional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 TLD </a:t>
            </a:r>
            <a:r>
              <a:rPr lang="it-IT" sz="3200" dirty="0" err="1">
                <a:solidFill>
                  <a:prstClr val="black"/>
                </a:solidFill>
                <a:latin typeface="Aptos" panose="020B0004020202020204"/>
              </a:rPr>
              <a:t>monotherapy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60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Policromia, Parallelo&#10;&#10;Descrizione generata automaticamente">
            <a:extLst>
              <a:ext uri="{FF2B5EF4-FFF2-40B4-BE49-F238E27FC236}">
                <a16:creationId xmlns:a16="http://schemas.microsoft.com/office/drawing/2014/main" id="{BE3E2BD8-E554-FFB4-869F-DA878897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1" y="2076594"/>
            <a:ext cx="6103019" cy="3173330"/>
          </a:xfrm>
          <a:prstGeom prst="rect">
            <a:avLst/>
          </a:prstGeom>
        </p:spPr>
      </p:pic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2377FA79-F3E5-54D2-E718-70BD37C3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9" b="23077"/>
          <a:stretch/>
        </p:blipFill>
        <p:spPr>
          <a:xfrm>
            <a:off x="6422527" y="452407"/>
            <a:ext cx="5336292" cy="2905705"/>
          </a:xfrm>
          <a:prstGeom prst="rect">
            <a:avLst/>
          </a:prstGeom>
        </p:spPr>
      </p:pic>
      <p:pic>
        <p:nvPicPr>
          <p:cNvPr id="6" name="Immagine 5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61FD482-6BCA-7BA3-2B26-E6892DAC6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29" b="21246"/>
          <a:stretch/>
        </p:blipFill>
        <p:spPr>
          <a:xfrm>
            <a:off x="6558633" y="3645787"/>
            <a:ext cx="5186048" cy="279324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416A3144-FE58-7F3C-9640-92E6E84055C4}"/>
              </a:ext>
            </a:extLst>
          </p:cNvPr>
          <p:cNvSpPr/>
          <p:nvPr/>
        </p:nvSpPr>
        <p:spPr>
          <a:xfrm>
            <a:off x="6788469" y="887897"/>
            <a:ext cx="711868" cy="2527188"/>
          </a:xfrm>
          <a:prstGeom prst="ellipse">
            <a:avLst/>
          </a:prstGeom>
          <a:solidFill>
            <a:srgbClr val="FFFF00">
              <a:alpha val="1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65EDD8F-804C-B83B-47E6-D70F4BFB0864}"/>
              </a:ext>
            </a:extLst>
          </p:cNvPr>
          <p:cNvSpPr/>
          <p:nvPr/>
        </p:nvSpPr>
        <p:spPr>
          <a:xfrm>
            <a:off x="6788469" y="4200939"/>
            <a:ext cx="711868" cy="2379729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BC30A8-7866-EAEA-F03F-2C091F1F2B29}"/>
              </a:ext>
            </a:extLst>
          </p:cNvPr>
          <p:cNvSpPr txBox="1"/>
          <p:nvPr/>
        </p:nvSpPr>
        <p:spPr>
          <a:xfrm>
            <a:off x="84079" y="683581"/>
            <a:ext cx="623917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Prevalence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of </a:t>
            </a:r>
            <a:r>
              <a:rPr kumimoji="0" lang="it-IT" sz="2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acquired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HIV </a:t>
            </a:r>
            <a:r>
              <a:rPr kumimoji="0" lang="it-IT" sz="2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drug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</a:t>
            </a:r>
            <a:r>
              <a:rPr kumimoji="0" lang="it-IT" sz="2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by </a:t>
            </a:r>
            <a:r>
              <a:rPr kumimoji="0" lang="it-IT" sz="2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drug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class and country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210CFF-2DBF-AD18-5041-0D897310B1FC}"/>
              </a:ext>
            </a:extLst>
          </p:cNvPr>
          <p:cNvSpPr txBox="1"/>
          <p:nvPr/>
        </p:nvSpPr>
        <p:spPr>
          <a:xfrm>
            <a:off x="6332139" y="3265930"/>
            <a:ext cx="5581949" cy="3792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Mutations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 </a:t>
            </a:r>
            <a:r>
              <a:rPr kumimoji="0" lang="it-IT" sz="1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associated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 with </a:t>
            </a:r>
            <a:r>
              <a:rPr kumimoji="0" lang="it-IT" sz="1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acquired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 </a:t>
            </a:r>
            <a:r>
              <a:rPr kumimoji="0" lang="it-IT" sz="1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drug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 </a:t>
            </a:r>
            <a:r>
              <a:rPr kumimoji="0" lang="it-IT" sz="1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resistance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​</a:t>
            </a:r>
          </a:p>
        </p:txBody>
      </p:sp>
      <p:pic>
        <p:nvPicPr>
          <p:cNvPr id="3" name="Immagine 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3DB3F168-940D-F711-00B5-3CC4D72FE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85" y="5923443"/>
            <a:ext cx="2105025" cy="6572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1E1F3F-A6A8-16ED-A70D-1BD6F7FE5D2D}"/>
              </a:ext>
            </a:extLst>
          </p:cNvPr>
          <p:cNvSpPr txBox="1"/>
          <p:nvPr/>
        </p:nvSpPr>
        <p:spPr>
          <a:xfrm>
            <a:off x="2280063" y="596972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HIV DRUG RESISTANCE REPORT 2021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64F4F4-1E8B-9B48-8380-620F0615C2C7}"/>
              </a:ext>
            </a:extLst>
          </p:cNvPr>
          <p:cNvSpPr txBox="1"/>
          <p:nvPr/>
        </p:nvSpPr>
        <p:spPr>
          <a:xfrm>
            <a:off x="2332383" y="2220818"/>
            <a:ext cx="8362121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The large </a:t>
            </a:r>
            <a:r>
              <a:rPr lang="it-IT" sz="3200" dirty="0" err="1"/>
              <a:t>majority</a:t>
            </a:r>
            <a:r>
              <a:rPr lang="it-IT" sz="3200" dirty="0"/>
              <a:t> of </a:t>
            </a:r>
            <a:r>
              <a:rPr lang="it-IT" sz="3200" dirty="0" err="1"/>
              <a:t>patients</a:t>
            </a:r>
            <a:r>
              <a:rPr lang="it-IT" sz="3200" dirty="0"/>
              <a:t> </a:t>
            </a:r>
            <a:r>
              <a:rPr lang="it-IT" sz="3200" dirty="0" err="1"/>
              <a:t>failing</a:t>
            </a:r>
            <a:r>
              <a:rPr lang="it-IT" sz="3200" dirty="0"/>
              <a:t> </a:t>
            </a:r>
            <a:r>
              <a:rPr lang="it-IT" sz="3200" dirty="0" err="1"/>
              <a:t>previous</a:t>
            </a:r>
            <a:r>
              <a:rPr lang="it-IT" sz="3200" dirty="0"/>
              <a:t> non TLD-</a:t>
            </a:r>
            <a:r>
              <a:rPr lang="it-IT" sz="3200" dirty="0" err="1"/>
              <a:t>regimens</a:t>
            </a:r>
            <a:r>
              <a:rPr lang="it-IT" sz="3200" dirty="0"/>
              <a:t> </a:t>
            </a:r>
            <a:r>
              <a:rPr lang="it-IT" sz="3200" dirty="0" err="1"/>
              <a:t>carry</a:t>
            </a:r>
            <a:r>
              <a:rPr lang="it-IT" sz="3200" dirty="0"/>
              <a:t> </a:t>
            </a:r>
            <a:r>
              <a:rPr lang="it-IT" sz="3200" dirty="0" err="1"/>
              <a:t>resistance</a:t>
            </a:r>
            <a:r>
              <a:rPr lang="it-IT" sz="3200" dirty="0"/>
              <a:t> to </a:t>
            </a:r>
            <a:r>
              <a:rPr lang="it-IT" sz="3200" dirty="0" err="1"/>
              <a:t>antivirals</a:t>
            </a:r>
            <a:r>
              <a:rPr lang="it-IT" sz="3200" dirty="0"/>
              <a:t>.</a:t>
            </a:r>
          </a:p>
          <a:p>
            <a:pPr algn="ctr"/>
            <a:r>
              <a:rPr lang="it-IT" sz="3200" dirty="0" err="1"/>
              <a:t>This</a:t>
            </a:r>
            <a:r>
              <a:rPr lang="it-IT" sz="3200" dirty="0"/>
              <a:t> can </a:t>
            </a:r>
            <a:r>
              <a:rPr lang="it-IT" sz="3200" dirty="0" err="1"/>
              <a:t>hamper</a:t>
            </a:r>
            <a:r>
              <a:rPr lang="it-IT" sz="3200" dirty="0"/>
              <a:t> the </a:t>
            </a:r>
            <a:r>
              <a:rPr lang="it-IT" sz="3200" dirty="0" err="1"/>
              <a:t>efficacy</a:t>
            </a:r>
            <a:r>
              <a:rPr lang="it-IT" sz="3200" dirty="0"/>
              <a:t> of TLD </a:t>
            </a:r>
            <a:r>
              <a:rPr lang="it-IT" sz="3200" dirty="0" err="1"/>
              <a:t>used</a:t>
            </a:r>
            <a:r>
              <a:rPr lang="it-IT" sz="3200" dirty="0"/>
              <a:t> </a:t>
            </a:r>
            <a:r>
              <a:rPr lang="it-IT" sz="3200" dirty="0" err="1"/>
              <a:t>after</a:t>
            </a:r>
            <a:r>
              <a:rPr lang="it-IT" sz="3200" dirty="0"/>
              <a:t> </a:t>
            </a:r>
            <a:r>
              <a:rPr lang="it-IT" sz="3200" dirty="0" err="1"/>
              <a:t>failure</a:t>
            </a:r>
            <a:r>
              <a:rPr lang="it-IT" sz="3200" dirty="0"/>
              <a:t> of NRTI/NNRTI-</a:t>
            </a:r>
            <a:r>
              <a:rPr lang="it-IT" sz="3200" dirty="0" err="1"/>
              <a:t>based</a:t>
            </a:r>
            <a:r>
              <a:rPr lang="it-IT" sz="3200" dirty="0"/>
              <a:t> </a:t>
            </a:r>
            <a:r>
              <a:rPr lang="it-IT" sz="3200" dirty="0" err="1"/>
              <a:t>regimens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93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EC66A-0604-A51E-03EC-C69919DC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095" y="411645"/>
            <a:ext cx="10939690" cy="78195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>
                <a:ea typeface="+mj-lt"/>
                <a:cs typeface="+mj-lt"/>
              </a:rPr>
              <a:t>Three categories of Viral Load levels</a:t>
            </a:r>
            <a:endParaRPr lang="it-IT" b="1"/>
          </a:p>
        </p:txBody>
      </p:sp>
      <p:pic>
        <p:nvPicPr>
          <p:cNvPr id="4" name="Immagine 3" descr="Immagine che contiene testo, schermata, cerchio&#10;&#10;Descrizione generata automaticamente">
            <a:extLst>
              <a:ext uri="{FF2B5EF4-FFF2-40B4-BE49-F238E27FC236}">
                <a16:creationId xmlns:a16="http://schemas.microsoft.com/office/drawing/2014/main" id="{1FF13AAB-DF26-C4B4-5C3D-9D12BB06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7" y="1626240"/>
            <a:ext cx="6007715" cy="399126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BFAECD-6169-9195-1C30-AE0B20E66C18}"/>
              </a:ext>
            </a:extLst>
          </p:cNvPr>
          <p:cNvSpPr txBox="1"/>
          <p:nvPr/>
        </p:nvSpPr>
        <p:spPr>
          <a:xfrm>
            <a:off x="7300684" y="1903186"/>
            <a:ext cx="409484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Viral load testing uses PCR technology that is known to be inherently variable, even using the most sophisticated and accurate reference standards. 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For example,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 viral load of 1000 copies/mL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(even if using a plasma specimen and a laboratory-based assay)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has a known and accepted variability in the range of 500–2000 copies/mL,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meaning that if you repeated the test the result would likely be anywhere within that range.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3B206E-75AD-FB14-058E-498B57DB297C}"/>
              </a:ext>
            </a:extLst>
          </p:cNvPr>
          <p:cNvSpPr txBox="1"/>
          <p:nvPr/>
        </p:nvSpPr>
        <p:spPr>
          <a:xfrm>
            <a:off x="143330" y="6248400"/>
            <a:ext cx="49929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Lelie N, et al. J Med </a:t>
            </a:r>
            <a:r>
              <a:rPr kumimoji="0" lang="en-US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Virol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.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https://www.who.int/publications/i/item/9789240055179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" name="Immagine 9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D555F280-6E27-9901-26D7-2B798FD1E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267" y="5888265"/>
            <a:ext cx="1838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bianc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BEB84B5-DF8B-DECE-B869-97382B30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1" y="118782"/>
            <a:ext cx="4815531" cy="12233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D97B4E-9351-4BDD-7D98-879BBEDB3DF0}"/>
              </a:ext>
            </a:extLst>
          </p:cNvPr>
          <p:cNvSpPr txBox="1"/>
          <p:nvPr/>
        </p:nvSpPr>
        <p:spPr>
          <a:xfrm>
            <a:off x="64229" y="1372196"/>
            <a:ext cx="457963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Chenwi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et al., J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Inte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Association of Providers of AIDS Care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2" name="Immagine 1" descr="Immagine che contiene testo, schermata, Carattere, numer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CE1773C-D824-5F35-8D1C-C8B977674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96" b="-413"/>
          <a:stretch/>
        </p:blipFill>
        <p:spPr>
          <a:xfrm>
            <a:off x="64229" y="3616670"/>
            <a:ext cx="6338255" cy="3156660"/>
          </a:xfrm>
          <a:prstGeom prst="rect">
            <a:avLst/>
          </a:prstGeom>
          <a:solidFill>
            <a:schemeClr val="tx2">
              <a:lumMod val="25000"/>
              <a:lumOff val="75000"/>
              <a:alpha val="17000"/>
            </a:schemeClr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6BE903-3340-FE4E-0A1A-73F74E3591E5}"/>
              </a:ext>
            </a:extLst>
          </p:cNvPr>
          <p:cNvSpPr txBox="1"/>
          <p:nvPr/>
        </p:nvSpPr>
        <p:spPr>
          <a:xfrm>
            <a:off x="265532" y="2032768"/>
            <a:ext cx="4596713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We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evaluated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sequencing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success rates (SSR)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LLV,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described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HIVDR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profiles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adequacy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with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potential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efficacy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tenofovir-lamivudine-dolutegravir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(TLD).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6" name="Immagine 15" descr="Immagine che contiene testo, schermata, Carattere, numer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939161A-B49C-379E-7DB0-05DE8C28C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30" y="3365733"/>
            <a:ext cx="4088860" cy="256069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E46FD2-AE5E-93B4-208E-F3D5EF4E7CC6}"/>
              </a:ext>
            </a:extLst>
          </p:cNvPr>
          <p:cNvSpPr txBox="1"/>
          <p:nvPr/>
        </p:nvSpPr>
        <p:spPr>
          <a:xfrm>
            <a:off x="6276307" y="331729"/>
            <a:ext cx="508778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Comparing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drug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resistance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levels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in LLV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individuals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with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virologically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failing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individuals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(VL≥ 1000 copies/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mL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),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those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on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virological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failure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had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significantly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higher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rates of overall HIVDR (P = 0.006), of NNRTI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resistance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(P= .002) and of NRTI/NNRTI dual class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resistance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(P = .01). Rate of NRTI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resistance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was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on the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threshold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of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significance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(P = .06),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while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PI/r and triple class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resistance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were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similar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 (P= .7 and .9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respectively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7095631-09BB-258D-98F3-796C8CFD84C0}"/>
              </a:ext>
            </a:extLst>
          </p:cNvPr>
          <p:cNvSpPr/>
          <p:nvPr/>
        </p:nvSpPr>
        <p:spPr>
          <a:xfrm>
            <a:off x="9344862" y="2623607"/>
            <a:ext cx="444993" cy="6860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F99F9CB-1A85-7449-8CDB-C0EB0CB0A635}"/>
              </a:ext>
            </a:extLst>
          </p:cNvPr>
          <p:cNvSpPr/>
          <p:nvPr/>
        </p:nvSpPr>
        <p:spPr>
          <a:xfrm>
            <a:off x="5353878" y="0"/>
            <a:ext cx="6720533" cy="2567512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32CFD657-29BD-6342-A3C4-9C7F56905274}"/>
              </a:ext>
            </a:extLst>
          </p:cNvPr>
          <p:cNvSpPr/>
          <p:nvPr/>
        </p:nvSpPr>
        <p:spPr>
          <a:xfrm>
            <a:off x="64229" y="5022574"/>
            <a:ext cx="6338255" cy="344556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20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0115" y="155626"/>
            <a:ext cx="10515600" cy="576262"/>
          </a:xfrm>
        </p:spPr>
        <p:txBody>
          <a:bodyPr anchor="t">
            <a:normAutofit/>
          </a:bodyPr>
          <a:lstStyle/>
          <a:p>
            <a:r>
              <a:rPr lang="en-US" sz="3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of HIV Therapy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102737" y="5620751"/>
            <a:ext cx="7905509" cy="523220"/>
          </a:xfrm>
          <a:prstGeom prst="rect">
            <a:avLst/>
          </a:prstGeom>
          <a:ln>
            <a:noFill/>
          </a:ln>
          <a:effectLst/>
        </p:spPr>
        <p:txBody>
          <a:bodyPr wrap="square" rtlCol="0"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8C34CE78-B5B1-4733-98AB-A7450EDD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46376"/>
            <a:ext cx="9869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ct val="0"/>
              </a:spcBef>
              <a:buClrTx/>
              <a:buSzTx/>
              <a:buFont typeface="Aptos Display" panose="020F0302020204030204"/>
              <a:buAutoNum type="arabicPeriod"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FDA. </a:t>
            </a:r>
            <a:r>
              <a:rPr lang="en-US" sz="800" i="1">
                <a:solidFill>
                  <a:prstClr val="black"/>
                </a:solidFill>
                <a:latin typeface="Arial"/>
                <a:cs typeface="Arial"/>
              </a:rPr>
              <a:t>Human Immunodeficiency Virus-1 Infection: Developing Antiretroviral Drugs for Treatment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Guidance for Industry</a:t>
            </a:r>
            <a:r>
              <a:rPr lang="en-US" sz="800" i="1">
                <a:solidFill>
                  <a:prstClr val="black"/>
                </a:solidFill>
                <a:latin typeface="Arial"/>
                <a:cs typeface="Arial"/>
              </a:rPr>
              <a:t>. November 2015. </a:t>
            </a:r>
            <a:endParaRPr lang="en-US" altLang="en-US" sz="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DHHS. Guidelines for the Use of Antiretroviral Agents in Adults and Adolescents Living </a:t>
            </a:r>
            <a:r>
              <a:rPr kumimoji="0" lang="en-US" altLang="en-US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with HIV, Sep </a:t>
            </a:r>
            <a:r>
              <a:rPr lang="en-US" altLang="en-US" sz="800" i="1">
                <a:solidFill>
                  <a:prstClr val="black"/>
                </a:solidFill>
                <a:latin typeface="Arial"/>
                <a:cs typeface="Arial"/>
              </a:rPr>
              <a:t>2024</a:t>
            </a:r>
            <a:r>
              <a:rPr kumimoji="0" lang="en-US" altLang="en-US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 Available </a:t>
            </a:r>
            <a:r>
              <a:rPr kumimoji="0" lang="en-US" altLang="en-US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at: http://aidsinfo.nih.gov/guidelines</a:t>
            </a:r>
            <a:r>
              <a:rPr lang="en-US" altLang="en-US" sz="800" i="1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sz="800" i="1">
                <a:solidFill>
                  <a:srgbClr val="000000"/>
                </a:solidFill>
                <a:latin typeface="Arial"/>
                <a:cs typeface="Arial"/>
              </a:rPr>
              <a:t>ART Clinical Guidelines for the Management of HIV in Adults, Pregnancy and Breastfeeding, Adolescents, Children, Infants and Neonates. Republic of South Africa National Department of Health, April 2023 </a:t>
            </a:r>
            <a:r>
              <a:rPr lang="en-US" altLang="en-US" sz="800" i="1">
                <a:solidFill>
                  <a:srgbClr val="000000"/>
                </a:solidFill>
                <a:latin typeface="Arial"/>
                <a:cs typeface="Arial"/>
              </a:rPr>
              <a:t> 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62A4F-5861-475B-BDDE-3682BAD54751}"/>
              </a:ext>
            </a:extLst>
          </p:cNvPr>
          <p:cNvSpPr/>
          <p:nvPr/>
        </p:nvSpPr>
        <p:spPr>
          <a:xfrm>
            <a:off x="1169013" y="690332"/>
            <a:ext cx="9467576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… Durable viral suppression is the most important goal of ARV treatment</a:t>
            </a:r>
            <a:r>
              <a:rPr kumimoji="0" 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1,2,3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6EF6F2-E80D-42D9-AA9F-AB51F44B068B}"/>
              </a:ext>
            </a:extLst>
          </p:cNvPr>
          <p:cNvSpPr/>
          <p:nvPr/>
        </p:nvSpPr>
        <p:spPr>
          <a:xfrm>
            <a:off x="1544320" y="5624059"/>
            <a:ext cx="9276801" cy="6447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11"/>
          <p:cNvSpPr txBox="1">
            <a:spLocks/>
          </p:cNvSpPr>
          <p:nvPr/>
        </p:nvSpPr>
        <p:spPr>
          <a:xfrm>
            <a:off x="1801185" y="5696817"/>
            <a:ext cx="8589629" cy="50958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1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ill Sans" charset="0"/>
                <a:cs typeface="Gill Sans" charset="0"/>
              </a:rPr>
              <a:t>PLWH on ART who do not achieve durable viral suppression can develop resistance mutations to one or more components of their regimen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2A6A6C7E-E3B5-2EB2-7A35-2F38F0B97CE2}"/>
              </a:ext>
            </a:extLst>
          </p:cNvPr>
          <p:cNvSpPr/>
          <p:nvPr/>
        </p:nvSpPr>
        <p:spPr>
          <a:xfrm>
            <a:off x="2444496" y="1209348"/>
            <a:ext cx="9147736" cy="8548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Indefinitely maintain suppression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plasma HIV RNA levels below the level of detection of sensitive of HIV RNA assays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36FDE706-EA5B-D9E4-0A29-68AF00709A72}"/>
              </a:ext>
            </a:extLst>
          </p:cNvPr>
          <p:cNvSpPr/>
          <p:nvPr/>
        </p:nvSpPr>
        <p:spPr>
          <a:xfrm>
            <a:off x="2444496" y="2110471"/>
            <a:ext cx="9137904" cy="784043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  <a:ln w="19050" cap="flat" cmpd="sng" algn="ctr">
            <a:solidFill>
              <a:srgbClr val="36A7A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48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Maximal and durable suppression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plasma viremia to delay or prevent the selection of drug-resistance mutations, preserve or improve CD4 count, and confer substantial clinical benefits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645DC6D-50E9-DC63-4138-23FA0E5C215B}"/>
              </a:ext>
            </a:extLst>
          </p:cNvPr>
          <p:cNvSpPr/>
          <p:nvPr/>
        </p:nvSpPr>
        <p:spPr>
          <a:xfrm>
            <a:off x="609600" y="1209348"/>
            <a:ext cx="1834896" cy="854812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0C84E54D-3584-5FD6-343C-61FA53B1FD10}"/>
              </a:ext>
            </a:extLst>
          </p:cNvPr>
          <p:cNvSpPr/>
          <p:nvPr/>
        </p:nvSpPr>
        <p:spPr>
          <a:xfrm>
            <a:off x="609600" y="2110471"/>
            <a:ext cx="1834896" cy="784043"/>
          </a:xfrm>
          <a:prstGeom prst="rect">
            <a:avLst/>
          </a:prstGeom>
          <a:noFill/>
          <a:ln w="19050" cap="flat" cmpd="sng" algn="ctr">
            <a:solidFill>
              <a:srgbClr val="36A7A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F4A97D97-AE23-B873-5C29-6A64B8E51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0" y="1367847"/>
            <a:ext cx="1247860" cy="536580"/>
          </a:xfrm>
          <a:prstGeom prst="rect">
            <a:avLst/>
          </a:prstGeom>
        </p:spPr>
      </p:pic>
      <p:pic>
        <p:nvPicPr>
          <p:cNvPr id="29" name="Picture 2" descr="File:US-DeptOfHHS-Logo.svg">
            <a:extLst>
              <a:ext uri="{FF2B5EF4-FFF2-40B4-BE49-F238E27FC236}">
                <a16:creationId xmlns:a16="http://schemas.microsoft.com/office/drawing/2014/main" id="{8CF4453F-D204-C055-F6B4-D12CEFC0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13" y="2149965"/>
            <a:ext cx="716070" cy="7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 descr="Immagine che contiene testo, menu, schermata, Carattere&#10;&#10;Descrizione generata automaticamente">
            <a:extLst>
              <a:ext uri="{FF2B5EF4-FFF2-40B4-BE49-F238E27FC236}">
                <a16:creationId xmlns:a16="http://schemas.microsoft.com/office/drawing/2014/main" id="{E5905A26-6ED7-4B81-A96C-4CB32E0E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94" r="131" b="-314"/>
          <a:stretch/>
        </p:blipFill>
        <p:spPr>
          <a:xfrm>
            <a:off x="3407706" y="3056214"/>
            <a:ext cx="5832648" cy="2399530"/>
          </a:xfrm>
          <a:prstGeom prst="rect">
            <a:avLst/>
          </a:prstGeom>
        </p:spPr>
      </p:pic>
      <p:pic>
        <p:nvPicPr>
          <p:cNvPr id="19" name="Immagine 18" descr="Immagine che contiene mappa&#10;&#10;Descrizione generata automaticamente">
            <a:extLst>
              <a:ext uri="{FF2B5EF4-FFF2-40B4-BE49-F238E27FC236}">
                <a16:creationId xmlns:a16="http://schemas.microsoft.com/office/drawing/2014/main" id="{90DAEAB8-166E-4934-AEA0-8596DAA1FD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072" r="8660" b="4504"/>
          <a:stretch/>
        </p:blipFill>
        <p:spPr>
          <a:xfrm>
            <a:off x="2328132" y="3969176"/>
            <a:ext cx="930872" cy="88323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7196B4-BC58-5145-B488-C8BD634023F0}"/>
              </a:ext>
            </a:extLst>
          </p:cNvPr>
          <p:cNvSpPr txBox="1"/>
          <p:nvPr/>
        </p:nvSpPr>
        <p:spPr>
          <a:xfrm>
            <a:off x="1449360" y="2836636"/>
            <a:ext cx="8362121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Achieving</a:t>
            </a:r>
            <a:r>
              <a:rPr lang="it-IT" sz="3200" dirty="0"/>
              <a:t> </a:t>
            </a:r>
            <a:r>
              <a:rPr lang="it-IT" sz="3200" dirty="0" err="1"/>
              <a:t>suppressed</a:t>
            </a:r>
            <a:r>
              <a:rPr lang="it-IT" sz="3200" dirty="0"/>
              <a:t> </a:t>
            </a:r>
            <a:r>
              <a:rPr lang="it-IT" sz="3200" dirty="0" err="1"/>
              <a:t>viral</a:t>
            </a:r>
            <a:r>
              <a:rPr lang="it-IT" sz="3200" dirty="0"/>
              <a:t> </a:t>
            </a:r>
            <a:r>
              <a:rPr lang="it-IT" sz="3200" dirty="0" err="1"/>
              <a:t>load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just the </a:t>
            </a:r>
            <a:r>
              <a:rPr lang="it-IT" sz="3200" dirty="0" err="1"/>
              <a:t>beginning</a:t>
            </a:r>
            <a:r>
              <a:rPr lang="it-IT" sz="3200" dirty="0"/>
              <a:t> of the job……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FDDC418-7F56-4740-B622-D32A14084D99}"/>
              </a:ext>
            </a:extLst>
          </p:cNvPr>
          <p:cNvSpPr txBox="1"/>
          <p:nvPr/>
        </p:nvSpPr>
        <p:spPr>
          <a:xfrm>
            <a:off x="1583468" y="2712231"/>
            <a:ext cx="8895556" cy="38164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 new keyword to be </a:t>
            </a:r>
            <a:r>
              <a:rPr lang="it-IT" sz="3200" dirty="0" err="1"/>
              <a:t>implemented</a:t>
            </a:r>
            <a:r>
              <a:rPr lang="it-IT" sz="3200" dirty="0"/>
              <a:t> in </a:t>
            </a:r>
            <a:r>
              <a:rPr lang="it-IT" sz="3200" dirty="0" err="1"/>
              <a:t>our</a:t>
            </a:r>
            <a:r>
              <a:rPr lang="it-IT" sz="3200" dirty="0"/>
              <a:t> </a:t>
            </a:r>
            <a:r>
              <a:rPr lang="it-IT" sz="3200" dirty="0" err="1"/>
              <a:t>fight</a:t>
            </a:r>
            <a:r>
              <a:rPr lang="it-IT" sz="3200" dirty="0"/>
              <a:t> </a:t>
            </a:r>
            <a:r>
              <a:rPr lang="it-IT" sz="3200" dirty="0" err="1"/>
              <a:t>against</a:t>
            </a:r>
            <a:r>
              <a:rPr lang="it-IT" sz="3200" dirty="0"/>
              <a:t> HIV </a:t>
            </a:r>
            <a:r>
              <a:rPr lang="it-IT" sz="3200" dirty="0" err="1"/>
              <a:t>infection</a:t>
            </a:r>
            <a:r>
              <a:rPr lang="it-IT" sz="3200" dirty="0"/>
              <a:t>:</a:t>
            </a:r>
          </a:p>
          <a:p>
            <a:pPr algn="ctr"/>
            <a:r>
              <a:rPr lang="it-IT" sz="3200" b="1" cap="all" dirty="0">
                <a:cs typeface="Arial"/>
              </a:rPr>
              <a:t>"MAINTAIN", </a:t>
            </a:r>
            <a:r>
              <a:rPr lang="it-IT" sz="3200" b="1" cap="all" dirty="0" err="1">
                <a:cs typeface="Arial"/>
              </a:rPr>
              <a:t>not</a:t>
            </a:r>
            <a:r>
              <a:rPr lang="it-IT" sz="3200" b="1" cap="all" dirty="0">
                <a:cs typeface="Arial"/>
              </a:rPr>
              <a:t> "OBTAIN».</a:t>
            </a:r>
          </a:p>
          <a:p>
            <a:pPr algn="ctr"/>
            <a:r>
              <a:rPr lang="it-IT" sz="3200" cap="all" dirty="0" err="1">
                <a:cs typeface="Arial"/>
              </a:rPr>
              <a:t>Maintain</a:t>
            </a:r>
            <a:r>
              <a:rPr lang="it-IT" sz="3200" cap="all" dirty="0">
                <a:cs typeface="Arial"/>
              </a:rPr>
              <a:t> virus under FULL control (UNDETECTABLE) for </a:t>
            </a:r>
            <a:r>
              <a:rPr lang="it-IT" sz="3200" cap="all" dirty="0" err="1">
                <a:cs typeface="Arial"/>
              </a:rPr>
              <a:t>decades</a:t>
            </a:r>
            <a:r>
              <a:rPr lang="it-IT" sz="3200" cap="all" dirty="0">
                <a:cs typeface="Arial"/>
              </a:rPr>
              <a:t> IS AN </a:t>
            </a:r>
          </a:p>
          <a:p>
            <a:pPr algn="ctr"/>
            <a:r>
              <a:rPr lang="it-IT" sz="3200" cap="all" dirty="0" err="1">
                <a:cs typeface="Arial"/>
              </a:rPr>
              <a:t>Essential</a:t>
            </a:r>
            <a:r>
              <a:rPr lang="it-IT" sz="3200" cap="all" dirty="0">
                <a:cs typeface="Arial"/>
              </a:rPr>
              <a:t> ACHIEVEMENT to </a:t>
            </a:r>
            <a:r>
              <a:rPr lang="it-IT" sz="3200" cap="all" dirty="0" err="1">
                <a:cs typeface="Arial"/>
              </a:rPr>
              <a:t>offer</a:t>
            </a:r>
            <a:r>
              <a:rPr lang="it-IT" sz="3200" cap="all" dirty="0">
                <a:cs typeface="Arial"/>
              </a:rPr>
              <a:t> a RELIABLE chance of </a:t>
            </a:r>
            <a:r>
              <a:rPr lang="it-IT" sz="3200" cap="all" dirty="0" err="1">
                <a:cs typeface="Arial"/>
              </a:rPr>
              <a:t>normal</a:t>
            </a:r>
            <a:r>
              <a:rPr lang="it-IT" sz="3200" cap="all" dirty="0">
                <a:cs typeface="Arial"/>
              </a:rPr>
              <a:t> life to </a:t>
            </a:r>
            <a:r>
              <a:rPr lang="it-IT" sz="3200" cap="all" dirty="0" err="1">
                <a:cs typeface="Arial"/>
              </a:rPr>
              <a:t>our</a:t>
            </a:r>
            <a:r>
              <a:rPr lang="it-IT" sz="3200" cap="all" dirty="0">
                <a:cs typeface="Arial"/>
              </a:rPr>
              <a:t> </a:t>
            </a:r>
            <a:r>
              <a:rPr lang="it-IT" sz="3200" cap="all" dirty="0" err="1">
                <a:cs typeface="Arial"/>
              </a:rPr>
              <a:t>patients</a:t>
            </a:r>
            <a:endParaRPr lang="it-IT" sz="3200" cap="all" dirty="0">
              <a:cs typeface="Arial"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36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22721414-C690-C477-ABE7-7CFAC375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02" y="3742738"/>
            <a:ext cx="9591675" cy="27336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FAD0AD-AB36-94EA-3572-A4635E4100E2}"/>
              </a:ext>
            </a:extLst>
          </p:cNvPr>
          <p:cNvSpPr txBox="1"/>
          <p:nvPr/>
        </p:nvSpPr>
        <p:spPr>
          <a:xfrm>
            <a:off x="9359030" y="650935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Elvstam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O, et al. Clin Infect Dis. 2023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25A778-6D2C-7045-3050-B35FE229AA94}"/>
              </a:ext>
            </a:extLst>
          </p:cNvPr>
          <p:cNvSpPr txBox="1"/>
          <p:nvPr/>
        </p:nvSpPr>
        <p:spPr>
          <a:xfrm>
            <a:off x="914400" y="1906044"/>
            <a:ext cx="10258816" cy="1529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Among 1424 cases of VF, 338 (24%) had a recorded DRM result obtained within the first year after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incident VF.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lt"/>
                <a:cs typeface="+mn-lt"/>
              </a:rPr>
              <a:t> Among persons with VF who were classified as LLV, 42% had detectable DRMs; the corresponding proportions were 50% and 59% for viral suppression and blips, respectively.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6D5303A-FAD6-F4D6-F654-C0C48391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71" y="2503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Resistance profile among participants with VF depending on previous viremia exposure</a:t>
            </a:r>
            <a:endParaRPr lang="it-IT" dirty="0">
              <a:ea typeface="+mj-lt"/>
              <a:cs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8FB315-5FA2-1C4E-83B5-68B7CFB2A5F1}"/>
              </a:ext>
            </a:extLst>
          </p:cNvPr>
          <p:cNvSpPr txBox="1"/>
          <p:nvPr/>
        </p:nvSpPr>
        <p:spPr>
          <a:xfrm>
            <a:off x="996909" y="1614109"/>
            <a:ext cx="10158562" cy="3539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Between</a:t>
            </a:r>
            <a:r>
              <a:rPr lang="it-IT" sz="3200" dirty="0"/>
              <a:t> 50 and 1,000 </a:t>
            </a:r>
            <a:r>
              <a:rPr lang="it-IT" sz="3200" dirty="0" err="1"/>
              <a:t>copies</a:t>
            </a:r>
            <a:r>
              <a:rPr lang="it-IT" sz="3200" dirty="0"/>
              <a:t>, virus </a:t>
            </a:r>
            <a:r>
              <a:rPr lang="it-IT" sz="3200" dirty="0" err="1"/>
              <a:t>often</a:t>
            </a:r>
            <a:r>
              <a:rPr lang="it-IT" sz="3200" dirty="0"/>
              <a:t> </a:t>
            </a:r>
            <a:r>
              <a:rPr lang="it-IT" sz="3200" dirty="0" err="1"/>
              <a:t>replicates</a:t>
            </a:r>
            <a:r>
              <a:rPr lang="it-IT" sz="3200" dirty="0"/>
              <a:t>, </a:t>
            </a:r>
            <a:r>
              <a:rPr lang="it-IT" sz="3200" dirty="0" err="1"/>
              <a:t>therefore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able</a:t>
            </a:r>
            <a:r>
              <a:rPr lang="it-IT" sz="3200" dirty="0"/>
              <a:t> to generate </a:t>
            </a:r>
            <a:r>
              <a:rPr lang="it-IT" sz="3200" dirty="0" err="1"/>
              <a:t>resistance</a:t>
            </a:r>
            <a:r>
              <a:rPr lang="it-IT" sz="3200" dirty="0"/>
              <a:t> </a:t>
            </a:r>
            <a:r>
              <a:rPr lang="it-IT" sz="3200" dirty="0" err="1"/>
              <a:t>mutations</a:t>
            </a:r>
            <a:r>
              <a:rPr lang="it-IT" sz="3200" dirty="0"/>
              <a:t>, </a:t>
            </a:r>
            <a:r>
              <a:rPr lang="it-IT" sz="3200" dirty="0" err="1"/>
              <a:t>that</a:t>
            </a:r>
            <a:r>
              <a:rPr lang="it-IT" sz="3200" dirty="0"/>
              <a:t> </a:t>
            </a:r>
            <a:r>
              <a:rPr lang="it-IT" sz="3200" dirty="0" err="1"/>
              <a:t>ultimately</a:t>
            </a:r>
            <a:r>
              <a:rPr lang="it-IT" sz="3200" dirty="0"/>
              <a:t> </a:t>
            </a:r>
            <a:r>
              <a:rPr lang="it-IT" sz="3200" dirty="0" err="1"/>
              <a:t>may</a:t>
            </a:r>
            <a:r>
              <a:rPr lang="it-IT" sz="3200" dirty="0"/>
              <a:t> cause </a:t>
            </a:r>
            <a:r>
              <a:rPr lang="it-IT" sz="3200" dirty="0" err="1"/>
              <a:t>failure</a:t>
            </a:r>
            <a:r>
              <a:rPr lang="it-IT" sz="3200" dirty="0"/>
              <a:t> of </a:t>
            </a:r>
            <a:r>
              <a:rPr lang="it-IT" sz="3200" dirty="0" err="1"/>
              <a:t>antiviral</a:t>
            </a:r>
            <a:r>
              <a:rPr lang="it-IT" sz="3200" dirty="0"/>
              <a:t> </a:t>
            </a:r>
            <a:r>
              <a:rPr lang="it-IT" sz="3200" dirty="0" err="1"/>
              <a:t>therapy</a:t>
            </a:r>
            <a:endParaRPr lang="it-IT" sz="3200" dirty="0"/>
          </a:p>
          <a:p>
            <a:pPr algn="ctr"/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achievement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an </a:t>
            </a:r>
            <a:r>
              <a:rPr lang="it-IT" sz="3200" dirty="0" err="1"/>
              <a:t>excellent</a:t>
            </a:r>
            <a:r>
              <a:rPr lang="it-IT" sz="3200" dirty="0"/>
              <a:t> </a:t>
            </a:r>
            <a:r>
              <a:rPr lang="it-IT" sz="3200" dirty="0" err="1"/>
              <a:t>starting</a:t>
            </a:r>
            <a:r>
              <a:rPr lang="it-IT" sz="3200" dirty="0"/>
              <a:t>, </a:t>
            </a:r>
            <a:r>
              <a:rPr lang="it-IT" sz="3200" dirty="0" err="1"/>
              <a:t>not</a:t>
            </a:r>
            <a:r>
              <a:rPr lang="it-IT" sz="3200" dirty="0"/>
              <a:t> the </a:t>
            </a:r>
            <a:r>
              <a:rPr lang="it-IT" sz="3200" dirty="0" err="1"/>
              <a:t>final</a:t>
            </a:r>
            <a:r>
              <a:rPr lang="it-IT" sz="3200" dirty="0"/>
              <a:t> </a:t>
            </a:r>
            <a:r>
              <a:rPr lang="it-IT" sz="3200" dirty="0" err="1"/>
              <a:t>outcome</a:t>
            </a:r>
            <a:endParaRPr lang="it-IT" sz="3200" dirty="0"/>
          </a:p>
          <a:p>
            <a:pPr algn="ctr"/>
            <a:r>
              <a:rPr lang="it-IT" sz="3200" dirty="0" err="1"/>
              <a:t>Undetectable</a:t>
            </a:r>
            <a:r>
              <a:rPr lang="it-IT" sz="3200" dirty="0"/>
              <a:t> virus </a:t>
            </a:r>
            <a:r>
              <a:rPr lang="it-IT" sz="3200" dirty="0" err="1"/>
              <a:t>should</a:t>
            </a:r>
            <a:r>
              <a:rPr lang="it-IT" sz="3200" dirty="0"/>
              <a:t> be the goal of </a:t>
            </a:r>
            <a:r>
              <a:rPr lang="it-IT" sz="3200" dirty="0" err="1"/>
              <a:t>our</a:t>
            </a:r>
            <a:r>
              <a:rPr lang="it-IT" sz="3200" dirty="0"/>
              <a:t> </a:t>
            </a:r>
            <a:r>
              <a:rPr lang="it-IT" sz="3200" dirty="0" err="1"/>
              <a:t>therapy</a:t>
            </a:r>
            <a:r>
              <a:rPr lang="it-IT" sz="3200" dirty="0"/>
              <a:t> to </a:t>
            </a:r>
            <a:r>
              <a:rPr lang="it-IT" sz="3200" dirty="0" err="1"/>
              <a:t>maintain</a:t>
            </a:r>
            <a:r>
              <a:rPr lang="it-IT" sz="3200" dirty="0"/>
              <a:t> success for </a:t>
            </a:r>
            <a:r>
              <a:rPr lang="it-IT" sz="3200" dirty="0" err="1"/>
              <a:t>decades</a:t>
            </a:r>
            <a:endParaRPr lang="it-IT" sz="3200" dirty="0"/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D0A9E290-25AB-564E-8A12-D8244D105CE2}"/>
              </a:ext>
            </a:extLst>
          </p:cNvPr>
          <p:cNvSpPr/>
          <p:nvPr/>
        </p:nvSpPr>
        <p:spPr>
          <a:xfrm>
            <a:off x="2060484" y="2729608"/>
            <a:ext cx="7997915" cy="404154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6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C1DD6E-818B-80B8-BBCD-8CEEF1AB3CA0}"/>
              </a:ext>
            </a:extLst>
          </p:cNvPr>
          <p:cNvSpPr txBox="1">
            <a:spLocks/>
          </p:cNvSpPr>
          <p:nvPr/>
        </p:nvSpPr>
        <p:spPr>
          <a:xfrm>
            <a:off x="936172" y="742168"/>
            <a:ext cx="10448306" cy="138493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E617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latin typeface="Aptos"/>
                <a:cs typeface="Arial"/>
              </a:rPr>
              <a:t>EACS Guidelines on HIV Resistance Testing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755FC-5382-2ED6-2E92-F2400F8A62E8}"/>
              </a:ext>
            </a:extLst>
          </p:cNvPr>
          <p:cNvSpPr txBox="1">
            <a:spLocks/>
          </p:cNvSpPr>
          <p:nvPr/>
        </p:nvSpPr>
        <p:spPr>
          <a:xfrm>
            <a:off x="938150" y="1864797"/>
            <a:ext cx="10621963" cy="52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EACS treatment guidelines recommend HIV RNA genotypic resistance testing: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4107A18-6795-E2D7-4609-84B126AD53B8}"/>
              </a:ext>
            </a:extLst>
          </p:cNvPr>
          <p:cNvSpPr txBox="1"/>
          <p:nvPr/>
        </p:nvSpPr>
        <p:spPr>
          <a:xfrm>
            <a:off x="2483770" y="4688350"/>
            <a:ext cx="5879669" cy="11079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PLWH failing treatment</a:t>
            </a:r>
            <a:endParaRPr lang="en-US">
              <a:solidFill>
                <a:prstClr val="black"/>
              </a:solidFill>
              <a:latin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Usually routinely available for HIV RNA levels </a:t>
            </a:r>
          </a:p>
          <a:p>
            <a:pPr marL="274638" marR="0" lvl="1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&gt; 200</a:t>
            </a:r>
            <a:r>
              <a:rPr lang="en-US" sz="1600">
                <a:latin typeface="+mn-lt"/>
              </a:rPr>
              <a:t>–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 c/mL and in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specialised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laboratories for lower levels of viremia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6DCBD41-CD9E-B70B-18E0-DDFCFBE79622}"/>
              </a:ext>
            </a:extLst>
          </p:cNvPr>
          <p:cNvSpPr txBox="1"/>
          <p:nvPr/>
        </p:nvSpPr>
        <p:spPr>
          <a:xfrm>
            <a:off x="2483770" y="2874602"/>
            <a:ext cx="6684439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soon as possible after diagnosis in all cases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AFE5037E-6AAF-74A0-2AD3-2ED8BD4508A8}"/>
              </a:ext>
            </a:extLst>
          </p:cNvPr>
          <p:cNvSpPr txBox="1"/>
          <p:nvPr/>
        </p:nvSpPr>
        <p:spPr>
          <a:xfrm>
            <a:off x="2483770" y="3425199"/>
            <a:ext cx="40768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 to initiation of ART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4FD23247-BCF2-AD20-20EE-59DC0131D932}"/>
              </a:ext>
            </a:extLst>
          </p:cNvPr>
          <p:cNvSpPr txBox="1"/>
          <p:nvPr/>
        </p:nvSpPr>
        <p:spPr>
          <a:xfrm>
            <a:off x="2483770" y="3979205"/>
            <a:ext cx="6102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pregnant women whose HIV RNA level is not undetectable at third trimester</a:t>
            </a: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B57B7533-0501-68D6-4CDE-B3792A3DBA33}"/>
              </a:ext>
            </a:extLst>
          </p:cNvPr>
          <p:cNvSpPr/>
          <p:nvPr/>
        </p:nvSpPr>
        <p:spPr>
          <a:xfrm>
            <a:off x="9047479" y="6307802"/>
            <a:ext cx="343629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br>
              <a:rPr lang="en-US" altLang="en-US" sz="800" dirty="0">
                <a:latin typeface="Arial"/>
                <a:cs typeface="Arial" charset="0"/>
              </a:rPr>
            </a:b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EACS Guidelines, version </a:t>
            </a:r>
            <a:r>
              <a:rPr lang="en-US" altLang="en-US" sz="1200" i="1" dirty="0">
                <a:solidFill>
                  <a:srgbClr val="000000"/>
                </a:solidFill>
                <a:cs typeface="Arial"/>
              </a:rPr>
              <a:t>12.0,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Oct. </a:t>
            </a:r>
            <a:r>
              <a:rPr lang="en-US" altLang="en-US" sz="1200" i="1" dirty="0">
                <a:solidFill>
                  <a:srgbClr val="000000"/>
                </a:solidFill>
                <a:cs typeface="Arial"/>
              </a:rPr>
              <a:t>2023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.</a:t>
            </a:r>
            <a:r>
              <a:rPr lang="en-US" altLang="en-US" sz="1200" i="1" dirty="0">
                <a:solidFill>
                  <a:srgbClr val="000000"/>
                </a:solidFill>
                <a:cs typeface="Arial"/>
              </a:rPr>
              <a:t> 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Graphic 55">
            <a:extLst>
              <a:ext uri="{FF2B5EF4-FFF2-40B4-BE49-F238E27FC236}">
                <a16:creationId xmlns:a16="http://schemas.microsoft.com/office/drawing/2014/main" id="{DB78DA7B-ABE1-1C29-C361-1BADF54C6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878" y="3980389"/>
            <a:ext cx="504000" cy="504000"/>
          </a:xfrm>
          <a:prstGeom prst="rect">
            <a:avLst/>
          </a:prstGeom>
        </p:spPr>
      </p:pic>
      <p:pic>
        <p:nvPicPr>
          <p:cNvPr id="20" name="Graphic 56">
            <a:extLst>
              <a:ext uri="{FF2B5EF4-FFF2-40B4-BE49-F238E27FC236}">
                <a16:creationId xmlns:a16="http://schemas.microsoft.com/office/drawing/2014/main" id="{2A4B458C-4541-930E-854B-4C2A5A2C0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3253" y="2663533"/>
            <a:ext cx="540000" cy="540000"/>
          </a:xfrm>
          <a:prstGeom prst="rect">
            <a:avLst/>
          </a:prstGeom>
        </p:spPr>
      </p:pic>
      <p:pic>
        <p:nvPicPr>
          <p:cNvPr id="22" name="Graphic 57">
            <a:extLst>
              <a:ext uri="{FF2B5EF4-FFF2-40B4-BE49-F238E27FC236}">
                <a16:creationId xmlns:a16="http://schemas.microsoft.com/office/drawing/2014/main" id="{4123B2B0-1656-0CE4-574C-FDF70BDE5E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5356" y="3306346"/>
            <a:ext cx="547627" cy="504000"/>
          </a:xfrm>
          <a:prstGeom prst="rect">
            <a:avLst/>
          </a:prstGeom>
        </p:spPr>
      </p:pic>
      <p:pic>
        <p:nvPicPr>
          <p:cNvPr id="24" name="Graphic 58">
            <a:extLst>
              <a:ext uri="{FF2B5EF4-FFF2-40B4-BE49-F238E27FC236}">
                <a16:creationId xmlns:a16="http://schemas.microsoft.com/office/drawing/2014/main" id="{D5B7FE47-E167-29D8-BB3F-13C764F82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4334" y="4715906"/>
            <a:ext cx="540000" cy="5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4FE0F0E9-B28B-46CB-B602-DEED1EEA089F}"/>
              </a:ext>
            </a:extLst>
          </p:cNvPr>
          <p:cNvSpPr/>
          <p:nvPr/>
        </p:nvSpPr>
        <p:spPr>
          <a:xfrm>
            <a:off x="661052" y="5553493"/>
            <a:ext cx="10972801" cy="67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C79C6DE3-FBD5-472A-8D15-FFB8BFEFF220}"/>
              </a:ext>
            </a:extLst>
          </p:cNvPr>
          <p:cNvGraphicFramePr>
            <a:graphicFrameLocks noGrp="1"/>
          </p:cNvGraphicFramePr>
          <p:nvPr/>
        </p:nvGraphicFramePr>
        <p:xfrm>
          <a:off x="1196457" y="1166517"/>
          <a:ext cx="9744666" cy="2799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41996">
                  <a:extLst>
                    <a:ext uri="{9D8B030D-6E8A-4147-A177-3AD203B41FA5}">
                      <a16:colId xmlns:a16="http://schemas.microsoft.com/office/drawing/2014/main" val="11408316"/>
                    </a:ext>
                  </a:extLst>
                </a:gridCol>
                <a:gridCol w="3602670">
                  <a:extLst>
                    <a:ext uri="{9D8B030D-6E8A-4147-A177-3AD203B41FA5}">
                      <a16:colId xmlns:a16="http://schemas.microsoft.com/office/drawing/2014/main" val="1839581127"/>
                    </a:ext>
                  </a:extLst>
                </a:gridCol>
              </a:tblGrid>
              <a:tr h="351493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Clinical Setting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Recommendation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98056"/>
                  </a:ext>
                </a:extLst>
              </a:tr>
              <a:tr h="278266">
                <a:tc>
                  <a:txBody>
                    <a:bodyPr/>
                    <a:lstStyle/>
                    <a:p>
                      <a:r>
                        <a:rPr lang="en-US" sz="1300" b="1"/>
                        <a:t>Acute HIV, Chronic HIV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0B76A0"/>
                          </a:solidFill>
                        </a:rPr>
                        <a:t>RNA Genotypic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95111"/>
                  </a:ext>
                </a:extLst>
              </a:tr>
              <a:tr h="278266">
                <a:tc>
                  <a:txBody>
                    <a:bodyPr/>
                    <a:lstStyle/>
                    <a:p>
                      <a:r>
                        <a:rPr lang="en-US" sz="1300" b="1"/>
                        <a:t>Treatment-naive, Entry to Care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0B76A0"/>
                          </a:solidFill>
                        </a:rPr>
                        <a:t>RNA Genotypic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25111"/>
                  </a:ext>
                </a:extLst>
              </a:tr>
              <a:tr h="1039834">
                <a:tc>
                  <a:txBody>
                    <a:bodyPr/>
                    <a:lstStyle/>
                    <a:p>
                      <a:r>
                        <a:rPr lang="en-US" sz="1300" b="1"/>
                        <a:t>Virologic Failure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300"/>
                        <a:t>HIV RNA &gt;1000 copies/mL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300"/>
                        <a:t>HIV RNA 500-1000 copies/mL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300"/>
                        <a:t>On INSTI-based regimen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300"/>
                        <a:t>With known/suspected complex resistance patterns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solidFill>
                          <a:srgbClr val="0B76A0"/>
                        </a:solidFill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300" b="1">
                          <a:solidFill>
                            <a:srgbClr val="0B76A0"/>
                          </a:solidFill>
                        </a:rPr>
                        <a:t>RNA Genotypic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300" b="1">
                          <a:solidFill>
                            <a:srgbClr val="0B76A0"/>
                          </a:solidFill>
                        </a:rPr>
                        <a:t>RNA Genotypic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300" b="1">
                          <a:solidFill>
                            <a:srgbClr val="0B76A0"/>
                          </a:solidFill>
                        </a:rPr>
                        <a:t>RNA Genotypic with INSTI resistance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300" b="1">
                          <a:solidFill>
                            <a:srgbClr val="0B76A0"/>
                          </a:solidFill>
                        </a:rPr>
                        <a:t>RNA Genotypic + Phenotypic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1664"/>
                  </a:ext>
                </a:extLst>
              </a:tr>
              <a:tr h="278266">
                <a:tc>
                  <a:txBody>
                    <a:bodyPr/>
                    <a:lstStyle/>
                    <a:p>
                      <a:r>
                        <a:rPr lang="en-US" sz="1300"/>
                        <a:t>Pregnancy </a:t>
                      </a:r>
                      <a:r>
                        <a:rPr lang="en-US" sz="1300" baseline="0"/>
                        <a:t>(prior to treatment initiation or with detectable viral load)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0">
                          <a:solidFill>
                            <a:srgbClr val="0B76A0"/>
                          </a:solidFill>
                        </a:rPr>
                        <a:t>RNA Genotypic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73644"/>
                  </a:ext>
                </a:extLst>
              </a:tr>
              <a:tr h="463776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Undetectable Viral Load or Low-level Viremia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err="1">
                          <a:solidFill>
                            <a:srgbClr val="C00000"/>
                          </a:solidFill>
                        </a:rPr>
                        <a:t>Proviral</a:t>
                      </a: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 DNA Genotypic</a:t>
                      </a:r>
                    </a:p>
                    <a:p>
                      <a:pPr algn="ctr"/>
                      <a:endParaRPr lang="en-US" sz="400"/>
                    </a:p>
                    <a:p>
                      <a:pPr algn="ctr"/>
                      <a:r>
                        <a:rPr lang="en-US" sz="1300" baseline="30000"/>
                        <a:t>(RNA genotypic assay is unlikely to be successful)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01353"/>
                  </a:ext>
                </a:extLst>
              </a:tr>
            </a:tbl>
          </a:graphicData>
        </a:graphic>
      </p:graphicFrame>
      <p:sp>
        <p:nvSpPr>
          <p:cNvPr id="28" name="ZoneTexte 4">
            <a:extLst>
              <a:ext uri="{FF2B5EF4-FFF2-40B4-BE49-F238E27FC236}">
                <a16:creationId xmlns:a16="http://schemas.microsoft.com/office/drawing/2014/main" id="{1452771A-096F-44E4-A57D-9CF7742D0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3" y="6309833"/>
            <a:ext cx="9243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1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cs typeface="Arial"/>
              </a:rPr>
              <a:t>VF, Viral failure</a:t>
            </a:r>
            <a:endParaRPr lang="en-US" altLang="en-US" sz="11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sz="11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cs typeface="Arial"/>
              </a:rPr>
              <a:t>DHHS. Guidelines for the Use of Antiretroviral Agents in Adults and Adolescents Living </a:t>
            </a:r>
            <a:r>
              <a:rPr kumimoji="0" lang="en-US" altLang="en-US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cs typeface="Arial"/>
              </a:rPr>
              <a:t>with HIV, </a:t>
            </a:r>
            <a:r>
              <a:rPr lang="en-US" altLang="en-US" sz="1100">
                <a:solidFill>
                  <a:prstClr val="black"/>
                </a:solidFill>
                <a:latin typeface="Aptos"/>
                <a:cs typeface="Arial"/>
              </a:rPr>
              <a:t>2023</a:t>
            </a:r>
            <a:r>
              <a:rPr kumimoji="0" lang="en-US" altLang="en-US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cs typeface="Arial"/>
              </a:rPr>
              <a:t>. Available </a:t>
            </a:r>
            <a:r>
              <a:rPr kumimoji="0" lang="en-US" altLang="en-US" sz="11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cs typeface="Arial"/>
              </a:rPr>
              <a:t>at: http://aidsinfo.nih.gov/guidelines</a:t>
            </a:r>
            <a:r>
              <a:rPr lang="en-US" altLang="en-US" sz="1100">
                <a:solidFill>
                  <a:srgbClr val="000000"/>
                </a:solidFill>
                <a:latin typeface="Aptos"/>
                <a:cs typeface="Arial"/>
              </a:rPr>
              <a:t>  </a:t>
            </a:r>
            <a:r>
              <a:rPr lang="en-US" altLang="en-US" sz="1000">
                <a:solidFill>
                  <a:srgbClr val="000000"/>
                </a:solidFill>
                <a:latin typeface="Aptos"/>
                <a:cs typeface="Arial"/>
              </a:rPr>
              <a:t> </a:t>
            </a:r>
            <a:endParaRPr lang="en-US" altLang="en-US" sz="10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cs typeface="Arial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34226946-E3B8-4F82-AB52-86FB9400E21A}"/>
              </a:ext>
            </a:extLst>
          </p:cNvPr>
          <p:cNvSpPr/>
          <p:nvPr/>
        </p:nvSpPr>
        <p:spPr>
          <a:xfrm>
            <a:off x="614318" y="4362946"/>
            <a:ext cx="109728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For ART-Naïve PLWH: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HIV drug-resistance testing is recommended at entry into care. ART initiation should not be delayed while awaiting resistance testing results; regimen can be modified once results are reported</a:t>
            </a:r>
            <a:r>
              <a:rPr lang="en-US" sz="1200">
                <a:latin typeface="Arial"/>
              </a:rPr>
              <a:t>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F39D95CA-61DF-406C-855E-5A52FF5978FE}"/>
              </a:ext>
            </a:extLst>
          </p:cNvPr>
          <p:cNvSpPr/>
          <p:nvPr/>
        </p:nvSpPr>
        <p:spPr>
          <a:xfrm>
            <a:off x="614318" y="4850891"/>
            <a:ext cx="1095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ART-Experienced PLWH (in the setting of VF or incomplete suppression):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While the person is taking prescribed ARV drugs or, within 4 weeks after discontinuing therapy. After 4 weeks of ARV discontinuation, resistance testing may still provide useful information; however, previously selected resistance mutations can be missed due to lack of drug-selective pressure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3BD2F365-E796-4511-A9CB-579A9CF9CA83}"/>
              </a:ext>
            </a:extLst>
          </p:cNvPr>
          <p:cNvSpPr txBox="1"/>
          <p:nvPr/>
        </p:nvSpPr>
        <p:spPr>
          <a:xfrm>
            <a:off x="661052" y="4102566"/>
            <a:ext cx="4143976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Timing of HIV-Drug Resistance Testing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9F6F218-0169-42CE-8DA8-C50C940B8EA2}"/>
              </a:ext>
            </a:extLst>
          </p:cNvPr>
          <p:cNvSpPr/>
          <p:nvPr/>
        </p:nvSpPr>
        <p:spPr>
          <a:xfrm>
            <a:off x="349868" y="5551379"/>
            <a:ext cx="115951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RNA Genotypic assay is generally the preferred resistance testing to guide therapy decisions</a:t>
            </a:r>
            <a:endParaRPr kumimoji="0" lang="en-US" sz="15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prior and current drug-resistance test results should be considered when constructing a new regimen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7AEB858-3FD0-46BD-9EA1-F0838BD982BC}"/>
              </a:ext>
            </a:extLst>
          </p:cNvPr>
          <p:cNvSpPr txBox="1">
            <a:spLocks/>
          </p:cNvSpPr>
          <p:nvPr/>
        </p:nvSpPr>
        <p:spPr>
          <a:xfrm>
            <a:off x="819677" y="432933"/>
            <a:ext cx="10515600" cy="748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Aptos"/>
                <a:cs typeface="Calibri"/>
              </a:rPr>
              <a:t>DHHS Recommendations Drug-Resistance Assays</a:t>
            </a:r>
            <a:endParaRPr lang="it-IT"/>
          </a:p>
        </p:txBody>
      </p:sp>
      <p:pic>
        <p:nvPicPr>
          <p:cNvPr id="34" name="Picture 2" descr="File:US-DeptOfHHS-Logo.svg">
            <a:extLst>
              <a:ext uri="{FF2B5EF4-FFF2-40B4-BE49-F238E27FC236}">
                <a16:creationId xmlns:a16="http://schemas.microsoft.com/office/drawing/2014/main" id="{DB6619FF-204C-4F58-AA4A-E143F896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06" y="281475"/>
            <a:ext cx="885042" cy="8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77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E6BCD0-C196-467D-9FB4-244FC7B2F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7"/>
          <a:stretch/>
        </p:blipFill>
        <p:spPr>
          <a:xfrm>
            <a:off x="2072027" y="2334658"/>
            <a:ext cx="7639731" cy="369623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554C4FA-B6A3-4D1B-A6A6-481740BC9716}"/>
              </a:ext>
            </a:extLst>
          </p:cNvPr>
          <p:cNvSpPr/>
          <p:nvPr/>
        </p:nvSpPr>
        <p:spPr>
          <a:xfrm>
            <a:off x="87086" y="234519"/>
            <a:ext cx="1160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several important differences between implementing drug resistance testing for patient management and for surveillance purposes.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B2EE7A-F0BD-4F7D-838D-4A5838A30065}"/>
              </a:ext>
            </a:extLst>
          </p:cNvPr>
          <p:cNvSpPr/>
          <p:nvPr/>
        </p:nvSpPr>
        <p:spPr>
          <a:xfrm>
            <a:off x="87086" y="6470469"/>
            <a:ext cx="66098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Target product profile for HIV drug resistance tests in low- and middle-income countries: Africa</a:t>
            </a:r>
            <a:endParaRPr lang="it-IT" sz="1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07C994-951C-4A87-BEEC-01F51A46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514" y="6030890"/>
            <a:ext cx="1676400" cy="6858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A3A7DDC-8D89-434B-A98C-E023B7A67A60}"/>
              </a:ext>
            </a:extLst>
          </p:cNvPr>
          <p:cNvSpPr/>
          <p:nvPr/>
        </p:nvSpPr>
        <p:spPr>
          <a:xfrm>
            <a:off x="1510392" y="1284588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Contrast between implementing drug resistance testing for surveillance and for patient management in low- and middle-income countries</a:t>
            </a:r>
            <a:endParaRPr lang="it-IT" sz="2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FC710A-6982-AD43-907E-3041A47A1B3D}"/>
              </a:ext>
            </a:extLst>
          </p:cNvPr>
          <p:cNvSpPr txBox="1"/>
          <p:nvPr/>
        </p:nvSpPr>
        <p:spPr>
          <a:xfrm>
            <a:off x="2066393" y="3789185"/>
            <a:ext cx="8362121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Turning</a:t>
            </a:r>
            <a:r>
              <a:rPr lang="it-IT" sz="3200" dirty="0"/>
              <a:t> </a:t>
            </a:r>
            <a:r>
              <a:rPr lang="it-IT" sz="3200" dirty="0" err="1"/>
              <a:t>resistance</a:t>
            </a:r>
            <a:r>
              <a:rPr lang="it-IT" sz="3200" dirty="0"/>
              <a:t> test just from </a:t>
            </a:r>
            <a:r>
              <a:rPr lang="it-IT" sz="3200" dirty="0" err="1"/>
              <a:t>surveillance</a:t>
            </a:r>
            <a:r>
              <a:rPr lang="it-IT" sz="3200" dirty="0"/>
              <a:t> (</a:t>
            </a:r>
            <a:r>
              <a:rPr lang="it-IT" sz="3200" dirty="0" err="1"/>
              <a:t>indirect</a:t>
            </a:r>
            <a:r>
              <a:rPr lang="it-IT" sz="3200" dirty="0"/>
              <a:t> </a:t>
            </a:r>
            <a:r>
              <a:rPr lang="it-IT" sz="3200" dirty="0" err="1"/>
              <a:t>clinical</a:t>
            </a:r>
            <a:r>
              <a:rPr lang="it-IT" sz="3200" dirty="0"/>
              <a:t> </a:t>
            </a:r>
            <a:r>
              <a:rPr lang="it-IT" sz="3200" dirty="0" err="1"/>
              <a:t>relevance</a:t>
            </a:r>
            <a:r>
              <a:rPr lang="it-IT" sz="3200" dirty="0"/>
              <a:t>) to </a:t>
            </a:r>
            <a:r>
              <a:rPr lang="it-IT" sz="3200" dirty="0" err="1"/>
              <a:t>patient</a:t>
            </a:r>
            <a:r>
              <a:rPr lang="it-IT" sz="3200" dirty="0"/>
              <a:t> management (</a:t>
            </a:r>
            <a:r>
              <a:rPr lang="it-IT" sz="3200" dirty="0" err="1"/>
              <a:t>clinically</a:t>
            </a:r>
            <a:r>
              <a:rPr lang="it-IT" sz="3200" dirty="0"/>
              <a:t> </a:t>
            </a:r>
            <a:r>
              <a:rPr lang="it-IT" sz="3200" dirty="0" err="1"/>
              <a:t>relevant</a:t>
            </a:r>
            <a:r>
              <a:rPr lang="it-IT" sz="3200" dirty="0"/>
              <a:t>)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important</a:t>
            </a:r>
            <a:r>
              <a:rPr lang="it-IT" sz="3200" dirty="0"/>
              <a:t> from the </a:t>
            </a:r>
            <a:r>
              <a:rPr lang="it-IT" sz="3200" dirty="0" err="1"/>
              <a:t>clinical</a:t>
            </a:r>
            <a:r>
              <a:rPr lang="it-IT" sz="3200" dirty="0"/>
              <a:t> </a:t>
            </a:r>
            <a:r>
              <a:rPr lang="it-IT" sz="3200" dirty="0" err="1"/>
              <a:t>standpoint</a:t>
            </a:r>
            <a:r>
              <a:rPr lang="it-IT" sz="3200" dirty="0"/>
              <a:t>, and </a:t>
            </a:r>
            <a:r>
              <a:rPr lang="it-IT" sz="3200" dirty="0" err="1"/>
              <a:t>feasible</a:t>
            </a:r>
            <a:endParaRPr lang="it-IT" sz="3200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D62B2EF9-64D2-B146-9BF9-AABE17DDD943}"/>
              </a:ext>
            </a:extLst>
          </p:cNvPr>
          <p:cNvSpPr/>
          <p:nvPr/>
        </p:nvSpPr>
        <p:spPr>
          <a:xfrm>
            <a:off x="5891892" y="2525598"/>
            <a:ext cx="1029126" cy="82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5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7C121F3-68D5-3748-8F04-78ED1DD11781}"/>
              </a:ext>
            </a:extLst>
          </p:cNvPr>
          <p:cNvSpPr txBox="1">
            <a:spLocks/>
          </p:cNvSpPr>
          <p:nvPr/>
        </p:nvSpPr>
        <p:spPr bwMode="auto">
          <a:xfrm>
            <a:off x="1631092" y="2494811"/>
            <a:ext cx="8464378" cy="129498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HIV Drug </a:t>
            </a:r>
            <a:r>
              <a:rPr lang="fr-FR" altLang="en-US" sz="3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resistance</a:t>
            </a:r>
            <a:r>
              <a:rPr lang="fr-FR" alt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fr-FR" altLang="en-US" sz="3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testing</a:t>
            </a:r>
            <a:r>
              <a:rPr lang="fr-FR" alt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in Central </a:t>
            </a:r>
            <a:r>
              <a:rPr lang="fr-FR" altLang="en-US" sz="3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Africa</a:t>
            </a:r>
            <a:r>
              <a:rPr lang="fr-FR" alt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fr-FR" altLang="en-US" sz="3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Experience</a:t>
            </a:r>
            <a:r>
              <a:rPr lang="fr-FR" alt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of </a:t>
            </a:r>
            <a:r>
              <a:rPr lang="fr-FR" altLang="en-US" sz="36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Cameroon</a:t>
            </a:r>
            <a:endParaRPr lang="fr-FR" altLang="ko-KR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1A3643-5823-8846-86CB-AC77EC735E08}"/>
              </a:ext>
            </a:extLst>
          </p:cNvPr>
          <p:cNvSpPr txBox="1"/>
          <p:nvPr/>
        </p:nvSpPr>
        <p:spPr>
          <a:xfrm>
            <a:off x="7609114" y="5600700"/>
            <a:ext cx="439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Courtesy</a:t>
            </a:r>
            <a:r>
              <a:rPr lang="it-IT" sz="2400" dirty="0"/>
              <a:t> of Dr Joseph </a:t>
            </a:r>
            <a:r>
              <a:rPr lang="it-IT" sz="2400" dirty="0" err="1"/>
              <a:t>Fokam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070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6">
            <a:extLst>
              <a:ext uri="{FF2B5EF4-FFF2-40B4-BE49-F238E27FC236}">
                <a16:creationId xmlns:a16="http://schemas.microsoft.com/office/drawing/2014/main" id="{A7456A66-2489-CC4E-A74A-CAB43089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5975" b="9911"/>
          <a:stretch>
            <a:fillRect/>
          </a:stretch>
        </p:blipFill>
        <p:spPr bwMode="auto">
          <a:xfrm>
            <a:off x="5697538" y="2159000"/>
            <a:ext cx="62261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12">
            <a:extLst>
              <a:ext uri="{FF2B5EF4-FFF2-40B4-BE49-F238E27FC236}">
                <a16:creationId xmlns:a16="http://schemas.microsoft.com/office/drawing/2014/main" id="{B0D3C153-EC15-034E-82FC-AFF94A49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0"/>
          <a:stretch>
            <a:fillRect/>
          </a:stretch>
        </p:blipFill>
        <p:spPr bwMode="auto">
          <a:xfrm>
            <a:off x="268288" y="2151063"/>
            <a:ext cx="53498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FABD13D9-9B4B-4189-3515-8A186D8FC948}"/>
              </a:ext>
            </a:extLst>
          </p:cNvPr>
          <p:cNvSpPr txBox="1"/>
          <p:nvPr/>
        </p:nvSpPr>
        <p:spPr>
          <a:xfrm>
            <a:off x="268288" y="1042988"/>
            <a:ext cx="1122203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70C0"/>
                </a:solidFill>
                <a:latin typeface="Aptos (Body)"/>
                <a:cs typeface="Arial" panose="020B0604020202020204" pitchFamily="34" charset="0"/>
              </a:rPr>
              <a:t>Pretreatment Drug resistance to DTG is low (&lt;1% in Cameroon), supporting transition to DTG based regimens)</a:t>
            </a:r>
            <a:endParaRPr lang="x-none" sz="2600" dirty="0">
              <a:solidFill>
                <a:srgbClr val="0070C0"/>
              </a:solidFill>
              <a:latin typeface="Aptos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9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3">
            <a:extLst>
              <a:ext uri="{FF2B5EF4-FFF2-40B4-BE49-F238E27FC236}">
                <a16:creationId xmlns:a16="http://schemas.microsoft.com/office/drawing/2014/main" id="{35F5D116-70DC-A34C-BE9B-FC4043C5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9" y="1876425"/>
            <a:ext cx="877887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oneTexte 4">
            <a:extLst>
              <a:ext uri="{FF2B5EF4-FFF2-40B4-BE49-F238E27FC236}">
                <a16:creationId xmlns:a16="http://schemas.microsoft.com/office/drawing/2014/main" id="{07F81AAE-E220-C04F-B3BE-7682EA48A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728" y="607495"/>
            <a:ext cx="8910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(Body)"/>
                <a:cs typeface="Arial" panose="020B0604020202020204" pitchFamily="34" charset="0"/>
              </a:rPr>
              <a:t>HIV drug resistance to DTG among adults receiving DTG-based ART in PEPFAR-supported surveys, 2020–2022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870CDC-AA38-F931-0FA4-18A7BFCEBFFE}"/>
              </a:ext>
            </a:extLst>
          </p:cNvPr>
          <p:cNvSpPr txBox="1"/>
          <p:nvPr/>
        </p:nvSpPr>
        <p:spPr>
          <a:xfrm>
            <a:off x="1251347" y="3056868"/>
            <a:ext cx="891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ptos (Body)"/>
                <a:cs typeface="Arial" panose="020B0604020202020204" pitchFamily="34" charset="0"/>
              </a:rPr>
              <a:t>WHO, February 2024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ptos (Body)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Aptos (Body)"/>
                <a:cs typeface="Arial" panose="020B0604020202020204" pitchFamily="34" charset="0"/>
              </a:rPr>
              <a:t>Standardised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ptos (Body)"/>
                <a:cs typeface="Arial" panose="020B0604020202020204" pitchFamily="34" charset="0"/>
              </a:rPr>
              <a:t> surveillance of HIVDR to follow the prevalence and patterns of resistance among people not achieving suppressed viral load is crucial” 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(Body)"/>
              <a:cs typeface="Arial" panose="020B0604020202020204" pitchFamily="34" charset="0"/>
            </a:endParaRPr>
          </a:p>
        </p:txBody>
      </p:sp>
      <p:sp>
        <p:nvSpPr>
          <p:cNvPr id="26629" name="ZoneTexte 2">
            <a:extLst>
              <a:ext uri="{FF2B5EF4-FFF2-40B4-BE49-F238E27FC236}">
                <a16:creationId xmlns:a16="http://schemas.microsoft.com/office/drawing/2014/main" id="{B18D5DF2-863B-AF44-BBA5-D6248E06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6548438"/>
            <a:ext cx="1370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800" i="1">
                <a:latin typeface="Arial" panose="020B0604020202020204" pitchFamily="34" charset="0"/>
                <a:cs typeface="Arial" panose="020B0604020202020204" pitchFamily="34" charset="0"/>
              </a:rPr>
              <a:t>WHO HIVDR report, 2024</a:t>
            </a:r>
          </a:p>
        </p:txBody>
      </p:sp>
    </p:spTree>
    <p:extLst>
      <p:ext uri="{BB962C8B-B14F-4D97-AF65-F5344CB8AC3E}">
        <p14:creationId xmlns:p14="http://schemas.microsoft.com/office/powerpoint/2010/main" val="2717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7292-C29E-6434-3536-4187AECE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669"/>
          </a:xfrm>
        </p:spPr>
        <p:txBody>
          <a:bodyPr/>
          <a:lstStyle/>
          <a:p>
            <a:pPr algn="ctr"/>
            <a:r>
              <a:rPr lang="en-US" dirty="0">
                <a:latin typeface="Aptos Display (Headings)"/>
                <a:cs typeface="Arial" panose="020B0604020202020204" pitchFamily="34" charset="0"/>
              </a:rPr>
              <a:t>Objectives</a:t>
            </a:r>
            <a:endParaRPr lang="en-CM" dirty="0">
              <a:latin typeface="Aptos Display (Headings)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3D22-F13A-E4E1-3E46-2B9C81F2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15411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Evaluate levels of HIV drug resistance (HIVDR) to integrase strand transfer inhibitors (INSTI), in patients exposed to DTG in Cameroon.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0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90C0C-0395-AB7A-8319-9E2D262D2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BE45BB-6829-AD0E-9172-3EECEDA9AA62}"/>
              </a:ext>
            </a:extLst>
          </p:cNvPr>
          <p:cNvSpPr/>
          <p:nvPr/>
        </p:nvSpPr>
        <p:spPr>
          <a:xfrm>
            <a:off x="4932869" y="1059202"/>
            <a:ext cx="2952750" cy="553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assessed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 </a:t>
            </a:r>
            <a:r>
              <a:rPr lang="fr-CM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64980-8595-776A-891B-8EC997476B64}"/>
              </a:ext>
            </a:extLst>
          </p:cNvPr>
          <p:cNvSpPr/>
          <p:nvPr/>
        </p:nvSpPr>
        <p:spPr>
          <a:xfrm>
            <a:off x="4949810" y="2197480"/>
            <a:ext cx="2952749" cy="547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DTG based regimens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fr-CM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8E980-E927-AE42-C938-F951812794B4}"/>
              </a:ext>
            </a:extLst>
          </p:cNvPr>
          <p:cNvSpPr/>
          <p:nvPr/>
        </p:nvSpPr>
        <p:spPr>
          <a:xfrm>
            <a:off x="2940040" y="3557700"/>
            <a:ext cx="2952748" cy="582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 ≥ 1000 copies/ml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fr-CM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08BE21-88C0-008B-2310-1BE2EBBD25C7}"/>
              </a:ext>
            </a:extLst>
          </p:cNvPr>
          <p:cNvSpPr/>
          <p:nvPr/>
        </p:nvSpPr>
        <p:spPr>
          <a:xfrm>
            <a:off x="838200" y="4891199"/>
            <a:ext cx="3116249" cy="522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partial </a:t>
            </a:r>
            <a:r>
              <a:rPr lang="fr-CM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sequencing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fr-CM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609A15-9FD7-7058-E59C-027F3E6E7647}"/>
              </a:ext>
            </a:extLst>
          </p:cNvPr>
          <p:cNvSpPr/>
          <p:nvPr/>
        </p:nvSpPr>
        <p:spPr>
          <a:xfrm>
            <a:off x="4702162" y="4891199"/>
            <a:ext cx="2952748" cy="522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unsuccesful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9553B8-7306-8864-A8C6-DE6EE585FCDC}"/>
              </a:ext>
            </a:extLst>
          </p:cNvPr>
          <p:cNvSpPr/>
          <p:nvPr/>
        </p:nvSpPr>
        <p:spPr>
          <a:xfrm>
            <a:off x="8635986" y="1443629"/>
            <a:ext cx="2495549" cy="815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DTG based regimens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  1168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9CC8A6-8245-662D-D310-D39F3201A400}"/>
              </a:ext>
            </a:extLst>
          </p:cNvPr>
          <p:cNvCxnSpPr>
            <a:cxnSpLocks/>
          </p:cNvCxnSpPr>
          <p:nvPr/>
        </p:nvCxnSpPr>
        <p:spPr>
          <a:xfrm>
            <a:off x="6409244" y="1655878"/>
            <a:ext cx="0" cy="509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5065AD-7D6B-1CFF-4E45-FF3918543DA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416414" y="2744597"/>
            <a:ext cx="2009771" cy="8131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EB47D0-3D60-07A9-F5B3-1148B3E10569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396325" y="4140433"/>
            <a:ext cx="2020089" cy="75076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87FAC9-4354-CFA0-2E3D-931F80DB19F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4416414" y="4140433"/>
            <a:ext cx="1762122" cy="75076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61DE97-7038-BD0C-FB4E-FC0E6659CB3B}"/>
              </a:ext>
            </a:extLst>
          </p:cNvPr>
          <p:cNvCxnSpPr>
            <a:cxnSpLocks/>
          </p:cNvCxnSpPr>
          <p:nvPr/>
        </p:nvCxnSpPr>
        <p:spPr>
          <a:xfrm>
            <a:off x="6409244" y="1872305"/>
            <a:ext cx="220027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9A24C1-66C4-7BA2-9BAB-87FF4AA71FB2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>
            <a:off x="6426185" y="2744597"/>
            <a:ext cx="2066926" cy="8131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70791A1-E990-3B8B-959A-D00924EB7DBA}"/>
              </a:ext>
            </a:extLst>
          </p:cNvPr>
          <p:cNvSpPr/>
          <p:nvPr/>
        </p:nvSpPr>
        <p:spPr>
          <a:xfrm>
            <a:off x="7102460" y="3557700"/>
            <a:ext cx="2781301" cy="56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 &lt; 1000 copies/ml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68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49DB50-A6B0-E6EE-67D0-DBDAB4AEB4D0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 flipH="1">
            <a:off x="1385079" y="5413470"/>
            <a:ext cx="1011246" cy="6612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C63BB-4435-1A59-C4EE-680E542E0D0E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>
            <a:off x="2396325" y="5413470"/>
            <a:ext cx="1250939" cy="66126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2B24A09-2653-478E-1E9F-AA452E1C4188}"/>
              </a:ext>
            </a:extLst>
          </p:cNvPr>
          <p:cNvSpPr/>
          <p:nvPr/>
        </p:nvSpPr>
        <p:spPr>
          <a:xfrm>
            <a:off x="520685" y="6074734"/>
            <a:ext cx="1728788" cy="661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RT-PR-INT </a:t>
            </a:r>
            <a: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sequenced</a:t>
            </a:r>
            <a:endParaRPr lang="fr-CM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</a:t>
            </a:r>
            <a:r>
              <a:rPr lang="fr-CM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CC90E-D0F6-FD40-CFAC-0DEA74BBA44B}"/>
              </a:ext>
            </a:extLst>
          </p:cNvPr>
          <p:cNvSpPr/>
          <p:nvPr/>
        </p:nvSpPr>
        <p:spPr>
          <a:xfrm>
            <a:off x="2782870" y="6074733"/>
            <a:ext cx="1728788" cy="661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RT-PR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sequenced</a:t>
            </a:r>
          </a:p>
          <a:p>
            <a:pPr algn="ctr"/>
            <a:r>
              <a:rPr lang="fr-CM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=108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B76C88-A8EE-4BD5-40D4-7CBB99812BC1}"/>
              </a:ext>
            </a:extLst>
          </p:cNvPr>
          <p:cNvSpPr txBox="1"/>
          <p:nvPr/>
        </p:nvSpPr>
        <p:spPr>
          <a:xfrm>
            <a:off x="7021497" y="1639744"/>
            <a:ext cx="1266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endParaRPr lang="fr-CM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A48ACB-199C-DA80-87CE-07CC7BB55400}"/>
              </a:ext>
            </a:extLst>
          </p:cNvPr>
          <p:cNvSpPr txBox="1"/>
          <p:nvPr/>
        </p:nvSpPr>
        <p:spPr>
          <a:xfrm>
            <a:off x="5373675" y="4347976"/>
            <a:ext cx="1266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endParaRPr lang="fr-CM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C8F3D-9836-A238-83C4-B36A4FD9E95B}"/>
              </a:ext>
            </a:extLst>
          </p:cNvPr>
          <p:cNvSpPr txBox="1"/>
          <p:nvPr/>
        </p:nvSpPr>
        <p:spPr>
          <a:xfrm>
            <a:off x="7654910" y="2889613"/>
            <a:ext cx="1266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endParaRPr lang="fr-CM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785052-897F-CECE-BDF5-10796E9B9049}"/>
              </a:ext>
            </a:extLst>
          </p:cNvPr>
          <p:cNvSpPr/>
          <p:nvPr/>
        </p:nvSpPr>
        <p:spPr>
          <a:xfrm>
            <a:off x="520685" y="6074733"/>
            <a:ext cx="1728788" cy="661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AECCD-05F3-337D-E5A2-C7A9323EC077}"/>
              </a:ext>
            </a:extLst>
          </p:cNvPr>
          <p:cNvSpPr txBox="1">
            <a:spLocks/>
          </p:cNvSpPr>
          <p:nvPr/>
        </p:nvSpPr>
        <p:spPr>
          <a:xfrm>
            <a:off x="920736" y="655295"/>
            <a:ext cx="10515600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Study workflow</a:t>
            </a:r>
            <a:endParaRPr lang="en-CM" sz="2600" dirty="0">
              <a:solidFill>
                <a:srgbClr val="0070C0"/>
              </a:solidFill>
              <a:latin typeface="Apto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B1FF55-8A24-DE11-B7EC-99BA21C8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BD1B28-15A4-552D-3291-7B13F5B1794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003808"/>
          <a:ext cx="10307716" cy="541930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22596">
                  <a:extLst>
                    <a:ext uri="{9D8B030D-6E8A-4147-A177-3AD203B41FA5}">
                      <a16:colId xmlns:a16="http://schemas.microsoft.com/office/drawing/2014/main" val="531914151"/>
                    </a:ext>
                  </a:extLst>
                </a:gridCol>
                <a:gridCol w="2148486">
                  <a:extLst>
                    <a:ext uri="{9D8B030D-6E8A-4147-A177-3AD203B41FA5}">
                      <a16:colId xmlns:a16="http://schemas.microsoft.com/office/drawing/2014/main" val="2245355654"/>
                    </a:ext>
                  </a:extLst>
                </a:gridCol>
                <a:gridCol w="2106716">
                  <a:extLst>
                    <a:ext uri="{9D8B030D-6E8A-4147-A177-3AD203B41FA5}">
                      <a16:colId xmlns:a16="http://schemas.microsoft.com/office/drawing/2014/main" val="53471530"/>
                    </a:ext>
                  </a:extLst>
                </a:gridCol>
                <a:gridCol w="2229918">
                  <a:extLst>
                    <a:ext uri="{9D8B030D-6E8A-4147-A177-3AD203B41FA5}">
                      <a16:colId xmlns:a16="http://schemas.microsoft.com/office/drawing/2014/main" val="691492012"/>
                    </a:ext>
                  </a:extLst>
                </a:gridCol>
              </a:tblGrid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 (n=144)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RT-PR-INT (n=36)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RT-PR (n=108)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57969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Median age [IQR], years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24 [15-44]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[17-48]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[15-44]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58992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Sex, n (%)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610648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- Females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75 (52.1)</a:t>
                      </a:r>
                      <a:endParaRPr lang="en-US" sz="1500" i="1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(52.8)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 (51.9)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103673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- Males,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69 (47.9)</a:t>
                      </a:r>
                      <a:endParaRPr lang="en-US" sz="1500" i="1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(47.2)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 (48.2)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25523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1500" baseline="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CD4 [IQR], cells/mm3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321 [170-576]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319 [200-388]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365 [122-590]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2250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1500" baseline="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viral load [IQR], copies/ml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53 313 [8 162-168 223]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45 146 [12 600-130 668]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55 326 [6 612-168 991]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883258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1500" baseline="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 duration on ART [IQR], years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8 [5-14] 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[4-16]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[5-12]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91659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Duration of DTG exposure [IQR], months 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14 [8-25]  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[9-35]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[7-24]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248351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Line of treatment, n (%)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1188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- First-line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 (36.8)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(30.6)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 (38.9)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76502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- Second-line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(28.5)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(22.2)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(30.6)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072141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- Third-line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(34.7)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(47.2)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(30.6)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66343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Subtype distribution, n(%)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77696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- CRF02_AG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 (63.2)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(55.7)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 (63.9)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138691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- 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(7.0)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(5.6)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(7.4)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19174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               - A1</a:t>
                      </a:r>
                      <a:endParaRPr lang="en-US" sz="1500" i="1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(6.3)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(5.6)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(5.6)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61604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               - CRF18_cpx</a:t>
                      </a:r>
                      <a:endParaRPr lang="en-US" sz="1500" i="1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(4.2)</a:t>
                      </a:r>
                      <a:r>
                        <a:rPr lang="en-US" sz="1500" i="1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 </a:t>
                      </a:r>
                      <a:endParaRPr lang="en-US" sz="1500" i="1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(4.6)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79787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- F2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(3.5))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(3.7)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92984"/>
                  </a:ext>
                </a:extLst>
              </a:tr>
              <a:tr h="258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- 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(2.8%)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(2.8)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280552"/>
                  </a:ext>
                </a:extLst>
              </a:tr>
              <a:tr h="251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cs typeface="Arial" panose="020B0604020202020204" pitchFamily="34" charset="0"/>
                        </a:rPr>
                        <a:t>               - Others*</a:t>
                      </a:r>
                      <a:endParaRPr lang="en-US" sz="1500" dirty="0">
                        <a:effectLst/>
                        <a:latin typeface="Aptos (Body)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(13.3)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(22.2)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ptos (Body)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(10.2)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898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D7DB86-3EAA-7996-C120-F890E7711B9F}"/>
              </a:ext>
            </a:extLst>
          </p:cNvPr>
          <p:cNvSpPr txBox="1"/>
          <p:nvPr/>
        </p:nvSpPr>
        <p:spPr>
          <a:xfrm>
            <a:off x="702599" y="6423114"/>
            <a:ext cx="7650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Aptos (Body)"/>
                <a:cs typeface="Arial" panose="020B0604020202020204" pitchFamily="34" charset="0"/>
              </a:rPr>
              <a:t>*Other viral clades: 01_AE, 11_cpx, 13_cpx, 09_cpx, 37_cpx_26_AU, 37_cpx, F1, F1/G, 02_AG/G</a:t>
            </a:r>
            <a:endParaRPr lang="en-US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941D8E-38F6-25B1-07BE-765FF1E4AECC}"/>
              </a:ext>
            </a:extLst>
          </p:cNvPr>
          <p:cNvSpPr txBox="1">
            <a:spLocks/>
          </p:cNvSpPr>
          <p:nvPr/>
        </p:nvSpPr>
        <p:spPr>
          <a:xfrm>
            <a:off x="1046085" y="572922"/>
            <a:ext cx="10515600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Study population characteristics</a:t>
            </a:r>
            <a:endParaRPr lang="en-CM" sz="2600" dirty="0">
              <a:solidFill>
                <a:srgbClr val="0070C0"/>
              </a:solidFill>
              <a:latin typeface="Apto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5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, schermata, diagramma&#10;&#10;Descrizione generata automaticamente">
            <a:extLst>
              <a:ext uri="{FF2B5EF4-FFF2-40B4-BE49-F238E27FC236}">
                <a16:creationId xmlns:a16="http://schemas.microsoft.com/office/drawing/2014/main" id="{0154879B-A0FA-3142-B229-8D95AC64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60" y="208038"/>
            <a:ext cx="9121209" cy="64419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1AE439-F8A5-A343-9106-9FE0DE4B9CD8}"/>
              </a:ext>
            </a:extLst>
          </p:cNvPr>
          <p:cNvSpPr txBox="1"/>
          <p:nvPr/>
        </p:nvSpPr>
        <p:spPr>
          <a:xfrm>
            <a:off x="728871" y="1200400"/>
            <a:ext cx="9637254" cy="255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Limited </a:t>
            </a:r>
            <a:r>
              <a:rPr lang="it-IT" sz="3200" dirty="0" err="1"/>
              <a:t>options</a:t>
            </a:r>
            <a:r>
              <a:rPr lang="it-IT" sz="3200" dirty="0"/>
              <a:t> are on the </a:t>
            </a:r>
            <a:r>
              <a:rPr lang="it-IT" sz="3200" dirty="0" err="1"/>
              <a:t>horizon</a:t>
            </a:r>
            <a:r>
              <a:rPr lang="it-IT" sz="3200" dirty="0"/>
              <a:t> for </a:t>
            </a:r>
            <a:r>
              <a:rPr lang="it-IT" sz="3200" dirty="0" err="1"/>
              <a:t>limited</a:t>
            </a:r>
            <a:r>
              <a:rPr lang="it-IT" sz="3200" dirty="0"/>
              <a:t> </a:t>
            </a:r>
            <a:r>
              <a:rPr lang="it-IT" sz="3200" dirty="0" err="1"/>
              <a:t>resource</a:t>
            </a:r>
            <a:r>
              <a:rPr lang="it-IT" sz="3200" dirty="0"/>
              <a:t> </a:t>
            </a:r>
            <a:r>
              <a:rPr lang="it-IT" sz="3200" dirty="0" err="1"/>
              <a:t>countries</a:t>
            </a:r>
            <a:r>
              <a:rPr lang="it-IT" sz="3200" dirty="0"/>
              <a:t> in case of </a:t>
            </a:r>
            <a:r>
              <a:rPr lang="it-IT" sz="3200" dirty="0" err="1"/>
              <a:t>failure</a:t>
            </a:r>
            <a:r>
              <a:rPr lang="it-IT" sz="3200" dirty="0"/>
              <a:t> of TLD</a:t>
            </a:r>
          </a:p>
          <a:p>
            <a:pPr algn="ctr"/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need</a:t>
            </a:r>
            <a:r>
              <a:rPr lang="it-IT" sz="3200" dirty="0"/>
              <a:t> to use </a:t>
            </a:r>
            <a:r>
              <a:rPr lang="it-IT" sz="3200" dirty="0" err="1"/>
              <a:t>at</a:t>
            </a:r>
            <a:r>
              <a:rPr lang="it-IT" sz="3200" dirty="0"/>
              <a:t> best the </a:t>
            </a:r>
            <a:r>
              <a:rPr lang="it-IT" sz="3200" dirty="0" err="1"/>
              <a:t>antiviral</a:t>
            </a:r>
            <a:r>
              <a:rPr lang="it-IT" sz="3200" dirty="0"/>
              <a:t> </a:t>
            </a:r>
            <a:r>
              <a:rPr lang="it-IT" sz="3200" dirty="0" err="1"/>
              <a:t>regimens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have</a:t>
            </a:r>
            <a:r>
              <a:rPr lang="it-IT" sz="3200" dirty="0"/>
              <a:t>, and </a:t>
            </a:r>
            <a:r>
              <a:rPr lang="it-IT" sz="3200" dirty="0" err="1"/>
              <a:t>preserve</a:t>
            </a:r>
            <a:r>
              <a:rPr lang="it-IT" sz="3200" dirty="0"/>
              <a:t> </a:t>
            </a:r>
            <a:r>
              <a:rPr lang="it-IT" sz="3200" dirty="0" err="1"/>
              <a:t>their</a:t>
            </a:r>
            <a:r>
              <a:rPr lang="it-IT" sz="3200" dirty="0"/>
              <a:t> </a:t>
            </a:r>
            <a:r>
              <a:rPr lang="it-IT" sz="3200" dirty="0" err="1"/>
              <a:t>efficacy</a:t>
            </a:r>
            <a:r>
              <a:rPr lang="it-IT" sz="3200" dirty="0"/>
              <a:t> in </a:t>
            </a:r>
            <a:r>
              <a:rPr lang="it-IT" sz="3200" dirty="0" err="1"/>
              <a:t>order</a:t>
            </a:r>
            <a:r>
              <a:rPr lang="it-IT" sz="3200" dirty="0"/>
              <a:t> to </a:t>
            </a:r>
            <a:r>
              <a:rPr lang="it-IT" sz="3200" dirty="0" err="1"/>
              <a:t>mantain</a:t>
            </a:r>
            <a:r>
              <a:rPr lang="it-IT" sz="3200" dirty="0"/>
              <a:t> </a:t>
            </a:r>
            <a:r>
              <a:rPr lang="it-IT" sz="3200" dirty="0" err="1"/>
              <a:t>lifetime</a:t>
            </a:r>
            <a:r>
              <a:rPr lang="it-IT" sz="3200" dirty="0"/>
              <a:t> the control of virus </a:t>
            </a:r>
            <a:r>
              <a:rPr lang="it-IT" sz="3200" dirty="0" err="1"/>
              <a:t>replication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750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862C-9DAE-E02C-25C3-9C223C9F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E1BD5BA-84FC-F6C8-EBCF-158EBAE1E20D}"/>
              </a:ext>
            </a:extLst>
          </p:cNvPr>
          <p:cNvSpPr txBox="1">
            <a:spLocks/>
          </p:cNvSpPr>
          <p:nvPr/>
        </p:nvSpPr>
        <p:spPr>
          <a:xfrm>
            <a:off x="1046085" y="758451"/>
            <a:ext cx="10515600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High rates of INSTI resistance (14/36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Aptos (Body)"/>
                <a:ea typeface="+mn-ea"/>
                <a:cs typeface="Arial" panose="020B0604020202020204" pitchFamily="34" charset="0"/>
              </a:rPr>
              <a:t>,</a:t>
            </a:r>
            <a:r>
              <a:rPr lang="en-US" sz="2600" dirty="0">
                <a:solidFill>
                  <a:srgbClr val="FF0000"/>
                </a:solidFill>
                <a:latin typeface="Aptos (Body)"/>
                <a:ea typeface="+mn-ea"/>
                <a:cs typeface="Arial" panose="020B0604020202020204" pitchFamily="34" charset="0"/>
              </a:rPr>
              <a:t> 38.9%</a:t>
            </a:r>
            <a:r>
              <a:rPr lang="en-US" sz="26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) in population failing TLD with available RT-PR-INSTI sequences</a:t>
            </a:r>
            <a:endParaRPr lang="en-CM" sz="2600" dirty="0">
              <a:solidFill>
                <a:srgbClr val="0070C0"/>
              </a:solidFill>
              <a:latin typeface="Aptos (Body)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B09A67-AB63-E21C-E85D-73F72936C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26991"/>
              </p:ext>
            </p:extLst>
          </p:nvPr>
        </p:nvGraphicFramePr>
        <p:xfrm>
          <a:off x="1315233" y="1696639"/>
          <a:ext cx="9196191" cy="516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0F9B7F5-D403-6120-C88C-AEB250E3C3A8}"/>
              </a:ext>
            </a:extLst>
          </p:cNvPr>
          <p:cNvSpPr/>
          <p:nvPr/>
        </p:nvSpPr>
        <p:spPr>
          <a:xfrm>
            <a:off x="8241475" y="3146962"/>
            <a:ext cx="1852549" cy="2930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5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8569-6B02-3DF7-7BE8-EB4C1AE60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B25C58-DEAF-E508-E392-614F56E821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752" y="1167000"/>
          <a:ext cx="11152556" cy="554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79">
                  <a:extLst>
                    <a:ext uri="{9D8B030D-6E8A-4147-A177-3AD203B41FA5}">
                      <a16:colId xmlns:a16="http://schemas.microsoft.com/office/drawing/2014/main" val="14749695"/>
                    </a:ext>
                  </a:extLst>
                </a:gridCol>
                <a:gridCol w="804749">
                  <a:extLst>
                    <a:ext uri="{9D8B030D-6E8A-4147-A177-3AD203B41FA5}">
                      <a16:colId xmlns:a16="http://schemas.microsoft.com/office/drawing/2014/main" val="3871830786"/>
                    </a:ext>
                  </a:extLst>
                </a:gridCol>
                <a:gridCol w="970911">
                  <a:extLst>
                    <a:ext uri="{9D8B030D-6E8A-4147-A177-3AD203B41FA5}">
                      <a16:colId xmlns:a16="http://schemas.microsoft.com/office/drawing/2014/main" val="3849024566"/>
                    </a:ext>
                  </a:extLst>
                </a:gridCol>
                <a:gridCol w="991303">
                  <a:extLst>
                    <a:ext uri="{9D8B030D-6E8A-4147-A177-3AD203B41FA5}">
                      <a16:colId xmlns:a16="http://schemas.microsoft.com/office/drawing/2014/main" val="2674337983"/>
                    </a:ext>
                  </a:extLst>
                </a:gridCol>
                <a:gridCol w="1169447">
                  <a:extLst>
                    <a:ext uri="{9D8B030D-6E8A-4147-A177-3AD203B41FA5}">
                      <a16:colId xmlns:a16="http://schemas.microsoft.com/office/drawing/2014/main" val="4055555848"/>
                    </a:ext>
                  </a:extLst>
                </a:gridCol>
                <a:gridCol w="1246954">
                  <a:extLst>
                    <a:ext uri="{9D8B030D-6E8A-4147-A177-3AD203B41FA5}">
                      <a16:colId xmlns:a16="http://schemas.microsoft.com/office/drawing/2014/main" val="2110828005"/>
                    </a:ext>
                  </a:extLst>
                </a:gridCol>
                <a:gridCol w="1627702">
                  <a:extLst>
                    <a:ext uri="{9D8B030D-6E8A-4147-A177-3AD203B41FA5}">
                      <a16:colId xmlns:a16="http://schemas.microsoft.com/office/drawing/2014/main" val="384462313"/>
                    </a:ext>
                  </a:extLst>
                </a:gridCol>
                <a:gridCol w="1104793">
                  <a:extLst>
                    <a:ext uri="{9D8B030D-6E8A-4147-A177-3AD203B41FA5}">
                      <a16:colId xmlns:a16="http://schemas.microsoft.com/office/drawing/2014/main" val="1278367529"/>
                    </a:ext>
                  </a:extLst>
                </a:gridCol>
                <a:gridCol w="2371018">
                  <a:extLst>
                    <a:ext uri="{9D8B030D-6E8A-4147-A177-3AD203B41FA5}">
                      <a16:colId xmlns:a16="http://schemas.microsoft.com/office/drawing/2014/main" val="1770346975"/>
                    </a:ext>
                  </a:extLst>
                </a:gridCol>
              </a:tblGrid>
              <a:tr h="466690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Age,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CD4 count</a:t>
                      </a:r>
                    </a:p>
                    <a:p>
                      <a:r>
                        <a:rPr lang="en-US" sz="1200" dirty="0"/>
                        <a:t>Cell/mm3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Viral load copies/ml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INSTI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 mutations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2639"/>
                  </a:ext>
                </a:extLst>
              </a:tr>
              <a:tr h="910462">
                <a:tc>
                  <a:txBody>
                    <a:bodyPr/>
                    <a:lstStyle/>
                    <a:p>
                      <a:r>
                        <a:rPr lang="en-US" sz="1400" b="1" dirty="0"/>
                        <a:t>61462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R263RK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K65R, K101E, Y181C, M184V, G190S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Poor adherence, viral non-suppression;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Inappropriate transition from TLE to TLD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79837"/>
                  </a:ext>
                </a:extLst>
              </a:tr>
              <a:tr h="880314">
                <a:tc>
                  <a:txBody>
                    <a:bodyPr/>
                    <a:lstStyle/>
                    <a:p>
                      <a:r>
                        <a:rPr lang="en-US" sz="1400" b="1" dirty="0"/>
                        <a:t>91350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CRF13_cpx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R263RK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A62V, K65R, A98G, K103N, V108I, M184V, K219E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Poor adherence, viral non-suppression; transition from TLE to TLD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01886"/>
                  </a:ext>
                </a:extLst>
              </a:tr>
              <a:tr h="939524">
                <a:tc>
                  <a:txBody>
                    <a:bodyPr/>
                    <a:lstStyle/>
                    <a:p>
                      <a:r>
                        <a:rPr lang="en-US" sz="1400" b="1" dirty="0"/>
                        <a:t>85347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T97A, E138K, S147G, N155H.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M41L, K103S, M184V, G190A L210W, T215F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Transition from AZT+3TC+NVP to  TLD With viral non-suppression;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55665"/>
                  </a:ext>
                </a:extLst>
              </a:tr>
              <a:tr h="1116051">
                <a:tc>
                  <a:txBody>
                    <a:bodyPr/>
                    <a:lstStyle/>
                    <a:p>
                      <a:r>
                        <a:rPr lang="en-US" sz="1400" b="1" dirty="0"/>
                        <a:t>ADOLA FCB 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18 717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L74M, G118R, E138K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M41L,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 K70R, L74V, K101E, V108I, Y181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C, M184V, G190A, T215F, K219E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Transition from AZT+3TC+NVP to  ABC-3TC then TLD with viral persisting viral replication;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81848"/>
                  </a:ext>
                </a:extLst>
              </a:tr>
              <a:tr h="1116051">
                <a:tc>
                  <a:txBody>
                    <a:bodyPr/>
                    <a:lstStyle/>
                    <a:p>
                      <a:r>
                        <a:rPr lang="en-US" sz="1400" b="1" dirty="0"/>
                        <a:t>100686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54,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14 785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R263K, E157Q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K65R, S68G, A98G, K103N, M184V, K219R, P225H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Transition from TLE to TLD with persistent replication, advanced HIV disease (non-Hodgkin lymphoma, poor ART-adherence)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5467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E628829-E86E-0EFC-14DF-6FB76F7CC104}"/>
              </a:ext>
            </a:extLst>
          </p:cNvPr>
          <p:cNvSpPr txBox="1">
            <a:spLocks/>
          </p:cNvSpPr>
          <p:nvPr/>
        </p:nvSpPr>
        <p:spPr>
          <a:xfrm>
            <a:off x="169156" y="630252"/>
            <a:ext cx="11853687" cy="41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Aptos (Body)"/>
                <a:ea typeface="+mn-ea"/>
                <a:cs typeface="Arial" panose="020B0604020202020204" pitchFamily="34" charset="0"/>
              </a:rPr>
              <a:t>Scenario 1:</a:t>
            </a:r>
            <a:r>
              <a:rPr lang="en-US" sz="24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 Transition from NNRTI-based first-line to TLD (DTG functional monotherapy!)</a:t>
            </a:r>
            <a:endParaRPr lang="en-CM" sz="2400" dirty="0">
              <a:solidFill>
                <a:srgbClr val="0070C0"/>
              </a:solidFill>
              <a:latin typeface="Apto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8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2EAA-ADD1-39CD-145B-0C79D915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6A6DB6-026D-39F8-BF6D-CC6836F7A7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545" y="1086435"/>
          <a:ext cx="1148891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580">
                  <a:extLst>
                    <a:ext uri="{9D8B030D-6E8A-4147-A177-3AD203B41FA5}">
                      <a16:colId xmlns:a16="http://schemas.microsoft.com/office/drawing/2014/main" val="14749695"/>
                    </a:ext>
                  </a:extLst>
                </a:gridCol>
                <a:gridCol w="960308">
                  <a:extLst>
                    <a:ext uri="{9D8B030D-6E8A-4147-A177-3AD203B41FA5}">
                      <a16:colId xmlns:a16="http://schemas.microsoft.com/office/drawing/2014/main" val="3871830786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849024566"/>
                    </a:ext>
                  </a:extLst>
                </a:gridCol>
                <a:gridCol w="1020184">
                  <a:extLst>
                    <a:ext uri="{9D8B030D-6E8A-4147-A177-3AD203B41FA5}">
                      <a16:colId xmlns:a16="http://schemas.microsoft.com/office/drawing/2014/main" val="2674337983"/>
                    </a:ext>
                  </a:extLst>
                </a:gridCol>
                <a:gridCol w="1098129">
                  <a:extLst>
                    <a:ext uri="{9D8B030D-6E8A-4147-A177-3AD203B41FA5}">
                      <a16:colId xmlns:a16="http://schemas.microsoft.com/office/drawing/2014/main" val="4055555848"/>
                    </a:ext>
                  </a:extLst>
                </a:gridCol>
                <a:gridCol w="1284419">
                  <a:extLst>
                    <a:ext uri="{9D8B030D-6E8A-4147-A177-3AD203B41FA5}">
                      <a16:colId xmlns:a16="http://schemas.microsoft.com/office/drawing/2014/main" val="2110828005"/>
                    </a:ext>
                  </a:extLst>
                </a:gridCol>
                <a:gridCol w="1497649">
                  <a:extLst>
                    <a:ext uri="{9D8B030D-6E8A-4147-A177-3AD203B41FA5}">
                      <a16:colId xmlns:a16="http://schemas.microsoft.com/office/drawing/2014/main" val="384462313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1278367529"/>
                    </a:ext>
                  </a:extLst>
                </a:gridCol>
                <a:gridCol w="2409372">
                  <a:extLst>
                    <a:ext uri="{9D8B030D-6E8A-4147-A177-3AD203B41FA5}">
                      <a16:colId xmlns:a16="http://schemas.microsoft.com/office/drawing/2014/main" val="1770346975"/>
                    </a:ext>
                  </a:extLst>
                </a:gridCol>
              </a:tblGrid>
              <a:tr h="424799">
                <a:tc>
                  <a:txBody>
                    <a:bodyPr/>
                    <a:lstStyle/>
                    <a:p>
                      <a:r>
                        <a:rPr lang="en-US" sz="13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Age,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CD4 count</a:t>
                      </a:r>
                    </a:p>
                    <a:p>
                      <a:r>
                        <a:rPr lang="en-US" sz="1300" dirty="0"/>
                        <a:t>Cell/mm3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Viral load copies/ml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INSTI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RT mutations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PI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Risk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2639"/>
                  </a:ext>
                </a:extLst>
              </a:tr>
              <a:tr h="823047">
                <a:tc>
                  <a:txBody>
                    <a:bodyPr/>
                    <a:lstStyle/>
                    <a:p>
                      <a:r>
                        <a:rPr lang="en-US" sz="1400" b="1" dirty="0"/>
                        <a:t>46848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1 451 495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R263K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M41L, E44D, D67N, Y181C, M184V, L210W, T215Y, K219N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400" dirty="0"/>
                        <a:t>M46I, I47V, I50L, L63P V82M, L89I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Functional monotherapy of DTG in 3L-ART due to multiple DRM to NRTI and PI/r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79837"/>
                  </a:ext>
                </a:extLst>
              </a:tr>
              <a:tr h="1008897">
                <a:tc>
                  <a:txBody>
                    <a:bodyPr/>
                    <a:lstStyle/>
                    <a:p>
                      <a:r>
                        <a:rPr lang="en-US" sz="1400" b="1" dirty="0"/>
                        <a:t>93887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57,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T66I, L74IM, G118R, E138K, S153Y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M41L, D67G, S68G, K70R, L74I, K103N, E138G, M184V, T215Y, K219E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400" dirty="0"/>
                        <a:t>M46I, I54L, L63R, L76V, I84V, L89I.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Functional monotherapy of DTG in 3L-ART due to multiple DRM to NRTI.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01886"/>
                  </a:ext>
                </a:extLst>
              </a:tr>
              <a:tr h="637198">
                <a:tc>
                  <a:txBody>
                    <a:bodyPr/>
                    <a:lstStyle/>
                    <a:p>
                      <a:r>
                        <a:rPr lang="en-US" sz="1400" b="1" dirty="0"/>
                        <a:t>100126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51 576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T66A, L74I, G118R, E138K, G163R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L74I, A98G, K103S, E138A, M184V, T215Y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Functional monotherapy of DTG in 3L-ART due to multiple DRM to NRTI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55665"/>
                  </a:ext>
                </a:extLst>
              </a:tr>
              <a:tr h="1008897">
                <a:tc>
                  <a:txBody>
                    <a:bodyPr/>
                    <a:lstStyle/>
                    <a:p>
                      <a:r>
                        <a:rPr lang="en-US" sz="1400" b="1" dirty="0"/>
                        <a:t>97230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82 104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L74M, T66A, G118R, E138K, E157Q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 D67N, K70R, A98G, V179IT, Y181C, M184V, G190GS, T215TI, K219E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400" dirty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Inappropriate use as third-line, Functional monotherapy of DTG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3L-ART due to multiple DRM to NRTI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81848"/>
                  </a:ext>
                </a:extLst>
              </a:tr>
              <a:tr h="1008897">
                <a:tc>
                  <a:txBody>
                    <a:bodyPr/>
                    <a:lstStyle/>
                    <a:p>
                      <a:r>
                        <a:rPr lang="en-US" sz="1400" b="1" dirty="0"/>
                        <a:t>101478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14 281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H51Y, G118R, G149GA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D67N, T69D, K70R, Y181C, M184V, G190A</a:t>
                      </a:r>
                    </a:p>
                    <a:p>
                      <a:r>
                        <a:rPr lang="pt-BR" sz="1400" dirty="0"/>
                        <a:t>T215F, K219E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I54V, Q58E, L89T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Inappropriate use as third-line;  Functional monotherapy of DTG in 3L-ART due to multiple DRM to NRTI and PI/r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5467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0397AB8-B8A5-7EFA-A576-19D4F9BF8667}"/>
              </a:ext>
            </a:extLst>
          </p:cNvPr>
          <p:cNvSpPr txBox="1">
            <a:spLocks/>
          </p:cNvSpPr>
          <p:nvPr/>
        </p:nvSpPr>
        <p:spPr>
          <a:xfrm>
            <a:off x="210216" y="609128"/>
            <a:ext cx="11493055" cy="3446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Aptos (Body)"/>
                <a:ea typeface="+mn-ea"/>
                <a:cs typeface="Arial" panose="020B0604020202020204" pitchFamily="34" charset="0"/>
              </a:rPr>
              <a:t>Scenario 2:</a:t>
            </a:r>
            <a:r>
              <a:rPr lang="en-US" sz="24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 Use of DTG in third-line without appropriate NRTI selection (without GRT!)</a:t>
            </a:r>
            <a:endParaRPr lang="en-CM" sz="2400" dirty="0">
              <a:solidFill>
                <a:srgbClr val="0070C0"/>
              </a:solidFill>
              <a:latin typeface="Aptos (Body)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04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EB010-1CB0-84ED-6F18-85EA448CB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9EE9D3-B2A4-1277-2424-424AB1C4E6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467" y="1406320"/>
          <a:ext cx="11688461" cy="505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140">
                  <a:extLst>
                    <a:ext uri="{9D8B030D-6E8A-4147-A177-3AD203B41FA5}">
                      <a16:colId xmlns:a16="http://schemas.microsoft.com/office/drawing/2014/main" val="14749695"/>
                    </a:ext>
                  </a:extLst>
                </a:gridCol>
                <a:gridCol w="831057">
                  <a:extLst>
                    <a:ext uri="{9D8B030D-6E8A-4147-A177-3AD203B41FA5}">
                      <a16:colId xmlns:a16="http://schemas.microsoft.com/office/drawing/2014/main" val="3871830786"/>
                    </a:ext>
                  </a:extLst>
                </a:gridCol>
                <a:gridCol w="1025834">
                  <a:extLst>
                    <a:ext uri="{9D8B030D-6E8A-4147-A177-3AD203B41FA5}">
                      <a16:colId xmlns:a16="http://schemas.microsoft.com/office/drawing/2014/main" val="2452453175"/>
                    </a:ext>
                  </a:extLst>
                </a:gridCol>
                <a:gridCol w="921953">
                  <a:extLst>
                    <a:ext uri="{9D8B030D-6E8A-4147-A177-3AD203B41FA5}">
                      <a16:colId xmlns:a16="http://schemas.microsoft.com/office/drawing/2014/main" val="2364010113"/>
                    </a:ext>
                  </a:extLst>
                </a:gridCol>
                <a:gridCol w="1038819">
                  <a:extLst>
                    <a:ext uri="{9D8B030D-6E8A-4147-A177-3AD203B41FA5}">
                      <a16:colId xmlns:a16="http://schemas.microsoft.com/office/drawing/2014/main" val="4055555848"/>
                    </a:ext>
                  </a:extLst>
                </a:gridCol>
                <a:gridCol w="1506289">
                  <a:extLst>
                    <a:ext uri="{9D8B030D-6E8A-4147-A177-3AD203B41FA5}">
                      <a16:colId xmlns:a16="http://schemas.microsoft.com/office/drawing/2014/main" val="2110828005"/>
                    </a:ext>
                  </a:extLst>
                </a:gridCol>
                <a:gridCol w="1558230">
                  <a:extLst>
                    <a:ext uri="{9D8B030D-6E8A-4147-A177-3AD203B41FA5}">
                      <a16:colId xmlns:a16="http://schemas.microsoft.com/office/drawing/2014/main" val="384462313"/>
                    </a:ext>
                  </a:extLst>
                </a:gridCol>
                <a:gridCol w="1220613">
                  <a:extLst>
                    <a:ext uri="{9D8B030D-6E8A-4147-A177-3AD203B41FA5}">
                      <a16:colId xmlns:a16="http://schemas.microsoft.com/office/drawing/2014/main" val="1278367529"/>
                    </a:ext>
                  </a:extLst>
                </a:gridCol>
                <a:gridCol w="1949526">
                  <a:extLst>
                    <a:ext uri="{9D8B030D-6E8A-4147-A177-3AD203B41FA5}">
                      <a16:colId xmlns:a16="http://schemas.microsoft.com/office/drawing/2014/main" val="1770346975"/>
                    </a:ext>
                  </a:extLst>
                </a:gridCol>
              </a:tblGrid>
              <a:tr h="613775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Age,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CD4 Count</a:t>
                      </a:r>
                    </a:p>
                    <a:p>
                      <a:r>
                        <a:rPr lang="en-US" sz="1200" dirty="0"/>
                        <a:t>Cell/mm3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Viral load copies/ml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INSTI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 mutations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 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2639"/>
                  </a:ext>
                </a:extLst>
              </a:tr>
              <a:tr h="837180">
                <a:tc>
                  <a:txBody>
                    <a:bodyPr/>
                    <a:lstStyle/>
                    <a:p>
                      <a:r>
                        <a:rPr lang="en-US" sz="1400" b="1" dirty="0"/>
                        <a:t>100877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L74M, G118R, E138K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M41L, A98G, K103N, M184V, T215Y, P225H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 co-infection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01886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r>
                        <a:rPr lang="en-US" sz="1400" b="1" dirty="0"/>
                        <a:t>100390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61 502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G118R, E138K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M184V 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400" dirty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Undoubled doses of DTG despite co-treatment rifampicin for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81848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r>
                        <a:rPr lang="en-US" sz="1400" b="1" dirty="0"/>
                        <a:t>91565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4 570 881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T66I, G118R, E138K, L74LM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D67N, K70R, K103N, V108I, M184V, T215I, K219Q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Concomitant treatment with rifampicin for TB (DTG does doubled), third line failure, poor adherence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60764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r>
                        <a:rPr lang="en-US" sz="1400" b="1" dirty="0"/>
                        <a:t>99813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45,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CRF02_AG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T66I, L74I, G118R, E138K, E157Q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D67DG, K70KE, V179E, M184V, Y188L.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Concomitant treatment with rifampicin for TB (DTG doubled dose), poor adherence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39820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39DC8B6-5206-F4F3-BF5A-BF6D6BC1B0BC}"/>
              </a:ext>
            </a:extLst>
          </p:cNvPr>
          <p:cNvSpPr txBox="1">
            <a:spLocks/>
          </p:cNvSpPr>
          <p:nvPr/>
        </p:nvSpPr>
        <p:spPr>
          <a:xfrm>
            <a:off x="453024" y="836423"/>
            <a:ext cx="11285951" cy="413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Aptos (Body)"/>
                <a:ea typeface="+mn-ea"/>
                <a:cs typeface="Arial" panose="020B0604020202020204" pitchFamily="34" charset="0"/>
              </a:rPr>
              <a:t>Scenario 3:</a:t>
            </a:r>
            <a:r>
              <a:rPr lang="en-US" sz="2400" dirty="0">
                <a:solidFill>
                  <a:srgbClr val="0070C0"/>
                </a:solidFill>
                <a:latin typeface="Aptos (Body)"/>
                <a:ea typeface="+mn-ea"/>
                <a:cs typeface="Arial" panose="020B0604020202020204" pitchFamily="34" charset="0"/>
              </a:rPr>
              <a:t> Use of TLD in the context of TB co-infection (drug-interactions)</a:t>
            </a:r>
            <a:endParaRPr lang="en-CM" sz="2400" dirty="0">
              <a:solidFill>
                <a:srgbClr val="0070C0"/>
              </a:solidFill>
              <a:latin typeface="Aptos (Body)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471CB-4EF3-CCD1-3A54-55CAE541DE0A}"/>
              </a:ext>
            </a:extLst>
          </p:cNvPr>
          <p:cNvSpPr/>
          <p:nvPr/>
        </p:nvSpPr>
        <p:spPr>
          <a:xfrm>
            <a:off x="225468" y="2917371"/>
            <a:ext cx="11688461" cy="10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88ED5-B89D-CD42-5D71-9930DDA49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4BD7-1D83-AA2E-9088-5CBE623A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63" y="7058"/>
            <a:ext cx="10515600" cy="726217"/>
          </a:xfrm>
        </p:spPr>
        <p:txBody>
          <a:bodyPr/>
          <a:lstStyle/>
          <a:p>
            <a:pPr algn="ctr"/>
            <a:r>
              <a:rPr lang="en-US" dirty="0">
                <a:latin typeface="Aptos Display (Headings)"/>
                <a:cs typeface="Arial" panose="020B0604020202020204" pitchFamily="34" charset="0"/>
              </a:rPr>
              <a:t>Cas </a:t>
            </a:r>
            <a:r>
              <a:rPr lang="en-US" dirty="0" err="1">
                <a:latin typeface="Aptos Display (Headings)"/>
                <a:cs typeface="Arial" panose="020B0604020202020204" pitchFamily="34" charset="0"/>
              </a:rPr>
              <a:t>Cliniques</a:t>
            </a:r>
            <a:r>
              <a:rPr lang="en-US" dirty="0">
                <a:latin typeface="Aptos Display (Headings)"/>
                <a:cs typeface="Arial" panose="020B0604020202020204" pitchFamily="34" charset="0"/>
              </a:rPr>
              <a:t> (1/3)</a:t>
            </a:r>
            <a:endParaRPr lang="en-CM" dirty="0">
              <a:latin typeface="Aptos Display (Headings)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9D9555-7C4F-48F6-77E4-D08E7C23F55B}"/>
              </a:ext>
            </a:extLst>
          </p:cNvPr>
          <p:cNvSpPr txBox="1"/>
          <p:nvPr/>
        </p:nvSpPr>
        <p:spPr>
          <a:xfrm>
            <a:off x="1049103" y="3132565"/>
            <a:ext cx="9576917" cy="63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u="sng" dirty="0">
                <a:latin typeface="Aptos (Body)"/>
              </a:rPr>
              <a:t>MUTATIONS DE RESISTANCE DANS LA TRANBSCRIPTASE INVERSEET (RT), PROTEASE (PR) ET INTEGRASE (INT)</a:t>
            </a:r>
            <a:r>
              <a:rPr lang="en-US" sz="1500" dirty="0">
                <a:latin typeface="Aptos (Body)"/>
              </a:rPr>
              <a:t>: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00" dirty="0">
                <a:effectLst/>
                <a:latin typeface="Aptos (Body)"/>
                <a:ea typeface="Times New Roman" panose="02020603050405020304" pitchFamily="18" charset="0"/>
              </a:rPr>
              <a:t>RT: </a:t>
            </a:r>
            <a:r>
              <a:rPr lang="pt-BR" sz="1300" dirty="0">
                <a:effectLst/>
                <a:latin typeface="Aptos (Body)"/>
                <a:ea typeface="Times New Roman" panose="02020603050405020304" pitchFamily="18" charset="0"/>
              </a:rPr>
              <a:t>K65R, S68G, A98G, K103N, M184V, K219R, P225H; </a:t>
            </a:r>
            <a:r>
              <a:rPr lang="it-IT" sz="1300" dirty="0">
                <a:effectLst/>
                <a:latin typeface="Aptos (Body)"/>
                <a:ea typeface="Times New Roman" panose="02020603050405020304" pitchFamily="18" charset="0"/>
              </a:rPr>
              <a:t>PR: K20I, M36I, L89M</a:t>
            </a:r>
            <a:r>
              <a:rPr lang="nn-NO" sz="1300" dirty="0">
                <a:effectLst/>
                <a:latin typeface="Aptos (Body)"/>
                <a:ea typeface="Times New Roman" panose="02020603050405020304" pitchFamily="18" charset="0"/>
              </a:rPr>
              <a:t>;    </a:t>
            </a:r>
            <a:r>
              <a:rPr lang="fr-FR" sz="1300" dirty="0">
                <a:effectLst/>
                <a:latin typeface="Aptos (Body)"/>
                <a:ea typeface="Times New Roman" panose="02020603050405020304" pitchFamily="18" charset="0"/>
              </a:rPr>
              <a:t>IN</a:t>
            </a:r>
            <a:r>
              <a:rPr lang="fr-FR" sz="1300" dirty="0">
                <a:latin typeface="Aptos (Body)"/>
                <a:ea typeface="Times New Roman" panose="02020603050405020304" pitchFamily="18" charset="0"/>
              </a:rPr>
              <a:t>T</a:t>
            </a:r>
            <a:r>
              <a:rPr lang="fr-FR" sz="1300" dirty="0">
                <a:effectLst/>
                <a:latin typeface="Aptos (Body)"/>
                <a:ea typeface="Times New Roman" panose="02020603050405020304" pitchFamily="18" charset="0"/>
              </a:rPr>
              <a:t>: R263K, E157Q</a:t>
            </a:r>
            <a:endParaRPr lang="en-US" sz="1300" dirty="0">
              <a:latin typeface="Aptos (Body)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E0E4D61-99B2-1DE3-80FF-94501872AE82}"/>
              </a:ext>
            </a:extLst>
          </p:cNvPr>
          <p:cNvSpPr txBox="1">
            <a:spLocks/>
          </p:cNvSpPr>
          <p:nvPr/>
        </p:nvSpPr>
        <p:spPr>
          <a:xfrm>
            <a:off x="617118" y="719434"/>
            <a:ext cx="10440888" cy="44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Adulte transité de TLE à TLD en première ligne avec lymphome non-Hodgkinien </a:t>
            </a:r>
            <a:r>
              <a:rPr lang="fr-FR" sz="3200" b="1" noProof="0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(ID: 100686)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3B465-4B90-3B3B-F258-09E4A3ED6B08}"/>
              </a:ext>
            </a:extLst>
          </p:cNvPr>
          <p:cNvSpPr txBox="1"/>
          <p:nvPr/>
        </p:nvSpPr>
        <p:spPr>
          <a:xfrm>
            <a:off x="2011511" y="6200665"/>
            <a:ext cx="816897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noProof="0" dirty="0">
                <a:solidFill>
                  <a:srgbClr val="FFFF00"/>
                </a:solidFill>
              </a:rPr>
              <a:t>Thérapie proposée: </a:t>
            </a:r>
            <a:r>
              <a:rPr lang="fr-FR" i="1" dirty="0">
                <a:solidFill>
                  <a:srgbClr val="FFFF00"/>
                </a:solidFill>
              </a:rPr>
              <a:t>Un</a:t>
            </a:r>
            <a:r>
              <a:rPr lang="fr-FR" i="1" noProof="0" dirty="0">
                <a:solidFill>
                  <a:srgbClr val="FFFF00"/>
                </a:solidFill>
              </a:rPr>
              <a:t> PI/r (ATV/r or LPV/r) en combinaison</a:t>
            </a:r>
            <a:r>
              <a:rPr lang="fr-FR" i="1" dirty="0">
                <a:solidFill>
                  <a:srgbClr val="FFFF00"/>
                </a:solidFill>
              </a:rPr>
              <a:t> avec</a:t>
            </a:r>
            <a:r>
              <a:rPr lang="fr-FR" i="1" noProof="0" dirty="0">
                <a:solidFill>
                  <a:srgbClr val="FFFF00"/>
                </a:solidFill>
              </a:rPr>
              <a:t>“3TC+ AZT”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35513F-98E7-0F60-5472-6B21628655A1}"/>
              </a:ext>
            </a:extLst>
          </p:cNvPr>
          <p:cNvGraphicFramePr>
            <a:graphicFrameLocks noGrp="1"/>
          </p:cNvGraphicFramePr>
          <p:nvPr/>
        </p:nvGraphicFramePr>
        <p:xfrm>
          <a:off x="1461198" y="1268128"/>
          <a:ext cx="9032097" cy="1858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961368">
                  <a:extLst>
                    <a:ext uri="{9D8B030D-6E8A-4147-A177-3AD203B41FA5}">
                      <a16:colId xmlns:a16="http://schemas.microsoft.com/office/drawing/2014/main" val="2918281056"/>
                    </a:ext>
                  </a:extLst>
                </a:gridCol>
                <a:gridCol w="700644">
                  <a:extLst>
                    <a:ext uri="{9D8B030D-6E8A-4147-A177-3AD203B41FA5}">
                      <a16:colId xmlns:a16="http://schemas.microsoft.com/office/drawing/2014/main" val="3499042547"/>
                    </a:ext>
                  </a:extLst>
                </a:gridCol>
                <a:gridCol w="931193">
                  <a:extLst>
                    <a:ext uri="{9D8B030D-6E8A-4147-A177-3AD203B41FA5}">
                      <a16:colId xmlns:a16="http://schemas.microsoft.com/office/drawing/2014/main" val="2646146662"/>
                    </a:ext>
                  </a:extLst>
                </a:gridCol>
                <a:gridCol w="1206949">
                  <a:extLst>
                    <a:ext uri="{9D8B030D-6E8A-4147-A177-3AD203B41FA5}">
                      <a16:colId xmlns:a16="http://schemas.microsoft.com/office/drawing/2014/main" val="74796943"/>
                    </a:ext>
                  </a:extLst>
                </a:gridCol>
                <a:gridCol w="910698">
                  <a:extLst>
                    <a:ext uri="{9D8B030D-6E8A-4147-A177-3AD203B41FA5}">
                      <a16:colId xmlns:a16="http://schemas.microsoft.com/office/drawing/2014/main" val="135495889"/>
                    </a:ext>
                  </a:extLst>
                </a:gridCol>
                <a:gridCol w="1288073">
                  <a:extLst>
                    <a:ext uri="{9D8B030D-6E8A-4147-A177-3AD203B41FA5}">
                      <a16:colId xmlns:a16="http://schemas.microsoft.com/office/drawing/2014/main" val="36355483"/>
                    </a:ext>
                  </a:extLst>
                </a:gridCol>
                <a:gridCol w="3033172">
                  <a:extLst>
                    <a:ext uri="{9D8B030D-6E8A-4147-A177-3AD203B41FA5}">
                      <a16:colId xmlns:a16="http://schemas.microsoft.com/office/drawing/2014/main" val="1007724912"/>
                    </a:ext>
                  </a:extLst>
                </a:gridCol>
              </a:tblGrid>
              <a:tr h="1352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Date of birth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CD4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Viremia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000" dirty="0">
                          <a:effectLst/>
                        </a:rPr>
                        <a:t>(RNA copies/ml)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Treatment history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48207"/>
                  </a:ext>
                </a:extLst>
              </a:tr>
              <a:tr h="13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(cell/mm</a:t>
                      </a:r>
                      <a:r>
                        <a:rPr lang="en-GB" sz="110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(%)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13259"/>
                  </a:ext>
                </a:extLst>
              </a:tr>
              <a:tr h="291981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02/03/1967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  <a:latin typeface="Aptos (Body)"/>
                          <a:cs typeface="Times New Roman" panose="02020603050405020304" pitchFamily="18" charset="0"/>
                        </a:rPr>
                        <a:t>(58 years)</a:t>
                      </a:r>
                      <a:endParaRPr lang="en-GB" sz="1200" dirty="0">
                        <a:effectLst/>
                        <a:latin typeface="Aptos (Body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27/08/2015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effectLst/>
                        </a:rPr>
                        <a:t>TDF+3TC+EFV</a:t>
                      </a:r>
                      <a:r>
                        <a:rPr lang="en-GB" sz="1200" dirty="0">
                          <a:effectLst/>
                        </a:rPr>
                        <a:t>: From 28/08/2015 to 18/02/2021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effectLst/>
                        </a:rPr>
                        <a:t>TDF+3TC+DTG</a:t>
                      </a:r>
                      <a:r>
                        <a:rPr lang="en-GB" sz="1200" dirty="0">
                          <a:effectLst/>
                        </a:rPr>
                        <a:t>: From 18/02/2021 till phlebotomy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Co-infection: </a:t>
                      </a:r>
                      <a:r>
                        <a:rPr lang="en-GB" sz="1200" b="1" dirty="0">
                          <a:effectLst/>
                        </a:rPr>
                        <a:t>Non-Hodgkin’s lymphoma Since 2024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5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HIV Diagnosis: 26/08/2015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515375"/>
                  </a:ext>
                </a:extLst>
              </a:tr>
              <a:tr h="214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23/02/2016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348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61110"/>
                  </a:ext>
                </a:extLst>
              </a:tr>
              <a:tr h="258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15/02/2022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134 210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67695"/>
                  </a:ext>
                </a:extLst>
              </a:tr>
              <a:tr h="24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02/03/2023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170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11523"/>
                  </a:ext>
                </a:extLst>
              </a:tr>
              <a:tr h="269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23/03/2024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14 785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19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21/08/2024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124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74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26E123-2DA9-C879-73DF-AD749DBB3406}"/>
              </a:ext>
            </a:extLst>
          </p:cNvPr>
          <p:cNvGraphicFramePr>
            <a:graphicFrameLocks noGrp="1"/>
          </p:cNvGraphicFramePr>
          <p:nvPr/>
        </p:nvGraphicFramePr>
        <p:xfrm>
          <a:off x="415636" y="4173224"/>
          <a:ext cx="3780296" cy="15615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5024">
                  <a:extLst>
                    <a:ext uri="{9D8B030D-6E8A-4147-A177-3AD203B41FA5}">
                      <a16:colId xmlns:a16="http://schemas.microsoft.com/office/drawing/2014/main" val="22983054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35733811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37147006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695053272"/>
                    </a:ext>
                  </a:extLst>
                </a:gridCol>
                <a:gridCol w="463138">
                  <a:extLst>
                    <a:ext uri="{9D8B030D-6E8A-4147-A177-3AD203B41FA5}">
                      <a16:colId xmlns:a16="http://schemas.microsoft.com/office/drawing/2014/main" val="3014773298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3126746945"/>
                    </a:ext>
                  </a:extLst>
                </a:gridCol>
                <a:gridCol w="356260">
                  <a:extLst>
                    <a:ext uri="{9D8B030D-6E8A-4147-A177-3AD203B41FA5}">
                      <a16:colId xmlns:a16="http://schemas.microsoft.com/office/drawing/2014/main" val="2471779155"/>
                    </a:ext>
                  </a:extLst>
                </a:gridCol>
                <a:gridCol w="383953">
                  <a:extLst>
                    <a:ext uri="{9D8B030D-6E8A-4147-A177-3AD203B41FA5}">
                      <a16:colId xmlns:a16="http://schemas.microsoft.com/office/drawing/2014/main" val="2136517608"/>
                    </a:ext>
                  </a:extLst>
                </a:gridCol>
              </a:tblGrid>
              <a:tr h="198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AZT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D4T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DDI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FTC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3TC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TDF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1550106"/>
                  </a:ext>
                </a:extLst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K65R</a:t>
                      </a:r>
                      <a:endParaRPr lang="fr-CM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55126232"/>
                  </a:ext>
                </a:extLst>
              </a:tr>
              <a:tr h="288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M184V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66823543"/>
                  </a:ext>
                </a:extLst>
              </a:tr>
              <a:tr h="276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K219R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9786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K65R + S68G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84011878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3BF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88567"/>
                  </a:ext>
                </a:extLst>
              </a:tr>
            </a:tbl>
          </a:graphicData>
        </a:graphic>
      </p:graphicFrame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D4661D03-2371-41BC-32EC-0AB1479EC4A5}"/>
              </a:ext>
            </a:extLst>
          </p:cNvPr>
          <p:cNvGraphicFramePr>
            <a:graphicFrameLocks noGrp="1"/>
          </p:cNvGraphicFramePr>
          <p:nvPr/>
        </p:nvGraphicFramePr>
        <p:xfrm>
          <a:off x="4355646" y="4173226"/>
          <a:ext cx="3780296" cy="1561620"/>
        </p:xfrm>
        <a:graphic>
          <a:graphicData uri="http://schemas.openxmlformats.org/drawingml/2006/table">
            <a:tbl>
              <a:tblPr firstRow="1" firstCol="1" bandRow="1"/>
              <a:tblGrid>
                <a:gridCol w="1126931">
                  <a:extLst>
                    <a:ext uri="{9D8B030D-6E8A-4147-A177-3AD203B41FA5}">
                      <a16:colId xmlns:a16="http://schemas.microsoft.com/office/drawing/2014/main" val="3372289839"/>
                    </a:ext>
                  </a:extLst>
                </a:gridCol>
                <a:gridCol w="448636">
                  <a:extLst>
                    <a:ext uri="{9D8B030D-6E8A-4147-A177-3AD203B41FA5}">
                      <a16:colId xmlns:a16="http://schemas.microsoft.com/office/drawing/2014/main" val="2627775937"/>
                    </a:ext>
                  </a:extLst>
                </a:gridCol>
                <a:gridCol w="423000">
                  <a:extLst>
                    <a:ext uri="{9D8B030D-6E8A-4147-A177-3AD203B41FA5}">
                      <a16:colId xmlns:a16="http://schemas.microsoft.com/office/drawing/2014/main" val="3342327454"/>
                    </a:ext>
                  </a:extLst>
                </a:gridCol>
                <a:gridCol w="448636">
                  <a:extLst>
                    <a:ext uri="{9D8B030D-6E8A-4147-A177-3AD203B41FA5}">
                      <a16:colId xmlns:a16="http://schemas.microsoft.com/office/drawing/2014/main" val="944539640"/>
                    </a:ext>
                  </a:extLst>
                </a:gridCol>
                <a:gridCol w="423000">
                  <a:extLst>
                    <a:ext uri="{9D8B030D-6E8A-4147-A177-3AD203B41FA5}">
                      <a16:colId xmlns:a16="http://schemas.microsoft.com/office/drawing/2014/main" val="1100415913"/>
                    </a:ext>
                  </a:extLst>
                </a:gridCol>
                <a:gridCol w="435818">
                  <a:extLst>
                    <a:ext uri="{9D8B030D-6E8A-4147-A177-3AD203B41FA5}">
                      <a16:colId xmlns:a16="http://schemas.microsoft.com/office/drawing/2014/main" val="4201424993"/>
                    </a:ext>
                  </a:extLst>
                </a:gridCol>
                <a:gridCol w="474275">
                  <a:extLst>
                    <a:ext uri="{9D8B030D-6E8A-4147-A177-3AD203B41FA5}">
                      <a16:colId xmlns:a16="http://schemas.microsoft.com/office/drawing/2014/main" val="239711301"/>
                    </a:ext>
                  </a:extLst>
                </a:gridCol>
              </a:tblGrid>
              <a:tr h="234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Rule</a:t>
                      </a:r>
                      <a:endParaRPr lang="fr-CM" sz="13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DOR</a:t>
                      </a:r>
                      <a:endParaRPr lang="fr-CM" sz="13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M" sz="1300" b="1" dirty="0"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EFV</a:t>
                      </a:r>
                      <a:endParaRPr lang="fr-CM" sz="1300" b="1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ETR</a:t>
                      </a:r>
                      <a:endParaRPr lang="fr-CM" sz="13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NVP</a:t>
                      </a:r>
                      <a:endParaRPr lang="fr-CM" sz="13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RPV</a:t>
                      </a:r>
                      <a:endParaRPr lang="fr-CM" sz="13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7014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A98G</a:t>
                      </a:r>
                      <a:endParaRPr lang="fr-CM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770003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K103N + P225H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59974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P225H</a:t>
                      </a:r>
                      <a:endParaRPr lang="fr-CM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957420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K103N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48950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84295"/>
                  </a:ext>
                </a:extLst>
              </a:tr>
            </a:tbl>
          </a:graphicData>
        </a:graphic>
      </p:graphicFrame>
      <p:graphicFrame>
        <p:nvGraphicFramePr>
          <p:cNvPr id="6" name="Tableau 13">
            <a:extLst>
              <a:ext uri="{FF2B5EF4-FFF2-40B4-BE49-F238E27FC236}">
                <a16:creationId xmlns:a16="http://schemas.microsoft.com/office/drawing/2014/main" id="{E91532D2-9655-16A8-84F1-B6011DF2DF30}"/>
              </a:ext>
            </a:extLst>
          </p:cNvPr>
          <p:cNvGraphicFramePr>
            <a:graphicFrameLocks noGrp="1"/>
          </p:cNvGraphicFramePr>
          <p:nvPr/>
        </p:nvGraphicFramePr>
        <p:xfrm>
          <a:off x="8295656" y="4164269"/>
          <a:ext cx="3356759" cy="1561623"/>
        </p:xfrm>
        <a:graphic>
          <a:graphicData uri="http://schemas.openxmlformats.org/drawingml/2006/table">
            <a:tbl>
              <a:tblPr firstRow="1" firstCol="1" bandRow="1"/>
              <a:tblGrid>
                <a:gridCol w="1042293">
                  <a:extLst>
                    <a:ext uri="{9D8B030D-6E8A-4147-A177-3AD203B41FA5}">
                      <a16:colId xmlns:a16="http://schemas.microsoft.com/office/drawing/2014/main" val="106034460"/>
                    </a:ext>
                  </a:extLst>
                </a:gridCol>
                <a:gridCol w="324771">
                  <a:extLst>
                    <a:ext uri="{9D8B030D-6E8A-4147-A177-3AD203B41FA5}">
                      <a16:colId xmlns:a16="http://schemas.microsoft.com/office/drawing/2014/main" val="4286804650"/>
                    </a:ext>
                  </a:extLst>
                </a:gridCol>
                <a:gridCol w="526355">
                  <a:extLst>
                    <a:ext uri="{9D8B030D-6E8A-4147-A177-3AD203B41FA5}">
                      <a16:colId xmlns:a16="http://schemas.microsoft.com/office/drawing/2014/main" val="838917972"/>
                    </a:ext>
                  </a:extLst>
                </a:gridCol>
                <a:gridCol w="515154">
                  <a:extLst>
                    <a:ext uri="{9D8B030D-6E8A-4147-A177-3AD203B41FA5}">
                      <a16:colId xmlns:a16="http://schemas.microsoft.com/office/drawing/2014/main" val="67414936"/>
                    </a:ext>
                  </a:extLst>
                </a:gridCol>
                <a:gridCol w="503957">
                  <a:extLst>
                    <a:ext uri="{9D8B030D-6E8A-4147-A177-3AD203B41FA5}">
                      <a16:colId xmlns:a16="http://schemas.microsoft.com/office/drawing/2014/main" val="3622836483"/>
                    </a:ext>
                  </a:extLst>
                </a:gridCol>
                <a:gridCol w="444229">
                  <a:extLst>
                    <a:ext uri="{9D8B030D-6E8A-4147-A177-3AD203B41FA5}">
                      <a16:colId xmlns:a16="http://schemas.microsoft.com/office/drawing/2014/main" val="2234719137"/>
                    </a:ext>
                  </a:extLst>
                </a:gridCol>
              </a:tblGrid>
              <a:tr h="328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Rule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BIC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DTG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EVG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20358"/>
                  </a:ext>
                </a:extLst>
              </a:tr>
              <a:tr h="269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E157Q + R263K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93403"/>
                  </a:ext>
                </a:extLst>
              </a:tr>
              <a:tr h="362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R263K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530486"/>
                  </a:ext>
                </a:extLst>
              </a:tr>
              <a:tr h="237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200" u="sng" dirty="0">
                          <a:solidFill>
                            <a:srgbClr val="7C6B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E157Q</a:t>
                      </a:r>
                      <a:endParaRPr lang="fr-CM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13806"/>
                  </a:ext>
                </a:extLst>
              </a:tr>
              <a:tr h="362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CM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394113"/>
                  </a:ext>
                </a:extLst>
              </a:tr>
            </a:tbl>
          </a:graphicData>
        </a:graphic>
      </p:graphicFrame>
      <p:sp>
        <p:nvSpPr>
          <p:cNvPr id="7" name="TextBox 10">
            <a:extLst>
              <a:ext uri="{FF2B5EF4-FFF2-40B4-BE49-F238E27FC236}">
                <a16:creationId xmlns:a16="http://schemas.microsoft.com/office/drawing/2014/main" id="{DE2AD28F-0910-79E7-89C5-1EB973067343}"/>
              </a:ext>
            </a:extLst>
          </p:cNvPr>
          <p:cNvSpPr txBox="1"/>
          <p:nvPr/>
        </p:nvSpPr>
        <p:spPr>
          <a:xfrm>
            <a:off x="1049103" y="3766265"/>
            <a:ext cx="245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scores to NRTI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1F8983C-1185-8775-E441-97C9F75A1451}"/>
              </a:ext>
            </a:extLst>
          </p:cNvPr>
          <p:cNvSpPr txBox="1"/>
          <p:nvPr/>
        </p:nvSpPr>
        <p:spPr>
          <a:xfrm>
            <a:off x="4979005" y="3781951"/>
            <a:ext cx="253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score to NNRTI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D052B99-50F1-A197-E213-EB51AA296675}"/>
              </a:ext>
            </a:extLst>
          </p:cNvPr>
          <p:cNvSpPr txBox="1"/>
          <p:nvPr/>
        </p:nvSpPr>
        <p:spPr>
          <a:xfrm>
            <a:off x="8748496" y="3824649"/>
            <a:ext cx="239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score of INSTI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79C3E-C734-5804-AF1B-240E140470FC}"/>
              </a:ext>
            </a:extLst>
          </p:cNvPr>
          <p:cNvSpPr txBox="1"/>
          <p:nvPr/>
        </p:nvSpPr>
        <p:spPr>
          <a:xfrm>
            <a:off x="3896345" y="5776120"/>
            <a:ext cx="4954654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mutations de résistance </a:t>
            </a:r>
            <a:r>
              <a:rPr lang="fr-FR" sz="1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 IP/r</a:t>
            </a:r>
          </a:p>
        </p:txBody>
      </p:sp>
      <p:pic>
        <p:nvPicPr>
          <p:cNvPr id="19" name="Picture 18" descr="A white bird with a green leaf in its beak&#10;&#10;AI-generated content may be incorrect.">
            <a:extLst>
              <a:ext uri="{FF2B5EF4-FFF2-40B4-BE49-F238E27FC236}">
                <a16:creationId xmlns:a16="http://schemas.microsoft.com/office/drawing/2014/main" id="{29B16B59-7A8E-8FD8-1F6D-BB8F2F9048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69" y="39888"/>
            <a:ext cx="638272" cy="6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5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58E75-B213-766A-8770-D802CF607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7E27-DC40-A40F-2C69-F71EA1FA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63" y="7058"/>
            <a:ext cx="10515600" cy="726217"/>
          </a:xfrm>
        </p:spPr>
        <p:txBody>
          <a:bodyPr/>
          <a:lstStyle/>
          <a:p>
            <a:pPr algn="ctr"/>
            <a:r>
              <a:rPr lang="en-US" dirty="0">
                <a:latin typeface="Aptos Display (Headings)"/>
                <a:cs typeface="Arial" panose="020B0604020202020204" pitchFamily="34" charset="0"/>
              </a:rPr>
              <a:t>Cas </a:t>
            </a:r>
            <a:r>
              <a:rPr lang="en-US" dirty="0" err="1">
                <a:latin typeface="Aptos Display (Headings)"/>
                <a:cs typeface="Arial" panose="020B0604020202020204" pitchFamily="34" charset="0"/>
              </a:rPr>
              <a:t>cliniques</a:t>
            </a:r>
            <a:r>
              <a:rPr lang="en-US" dirty="0">
                <a:latin typeface="Aptos Display (Headings)"/>
                <a:cs typeface="Arial" panose="020B0604020202020204" pitchFamily="34" charset="0"/>
              </a:rPr>
              <a:t> (2/3)</a:t>
            </a:r>
            <a:endParaRPr lang="en-CM" dirty="0">
              <a:latin typeface="Aptos Display (Headings)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748A64-96A7-61F0-34D7-F8F9B849C589}"/>
              </a:ext>
            </a:extLst>
          </p:cNvPr>
          <p:cNvGraphicFramePr>
            <a:graphicFrameLocks noGrp="1"/>
          </p:cNvGraphicFramePr>
          <p:nvPr/>
        </p:nvGraphicFramePr>
        <p:xfrm>
          <a:off x="1183610" y="1271890"/>
          <a:ext cx="9307905" cy="21948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477107">
                  <a:extLst>
                    <a:ext uri="{9D8B030D-6E8A-4147-A177-3AD203B41FA5}">
                      <a16:colId xmlns:a16="http://schemas.microsoft.com/office/drawing/2014/main" val="8528711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3782426260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11045641"/>
                    </a:ext>
                  </a:extLst>
                </a:gridCol>
                <a:gridCol w="808673">
                  <a:extLst>
                    <a:ext uri="{9D8B030D-6E8A-4147-A177-3AD203B41FA5}">
                      <a16:colId xmlns:a16="http://schemas.microsoft.com/office/drawing/2014/main" val="16105925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77525942"/>
                    </a:ext>
                  </a:extLst>
                </a:gridCol>
                <a:gridCol w="1195973">
                  <a:extLst>
                    <a:ext uri="{9D8B030D-6E8A-4147-A177-3AD203B41FA5}">
                      <a16:colId xmlns:a16="http://schemas.microsoft.com/office/drawing/2014/main" val="3363063582"/>
                    </a:ext>
                  </a:extLst>
                </a:gridCol>
                <a:gridCol w="3669106">
                  <a:extLst>
                    <a:ext uri="{9D8B030D-6E8A-4147-A177-3AD203B41FA5}">
                      <a16:colId xmlns:a16="http://schemas.microsoft.com/office/drawing/2014/main" val="3587047062"/>
                    </a:ext>
                  </a:extLst>
                </a:gridCol>
              </a:tblGrid>
              <a:tr h="1346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100" b="1" dirty="0">
                          <a:effectLst/>
                        </a:rPr>
                        <a:t>Date de naissance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100" b="1">
                          <a:effectLst/>
                        </a:rPr>
                        <a:t>Sexe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100" b="1" dirty="0">
                          <a:effectLst/>
                        </a:rPr>
                        <a:t>Date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100" b="1">
                          <a:effectLst/>
                        </a:rPr>
                        <a:t>CD4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100" b="1">
                          <a:effectLst/>
                        </a:rPr>
                        <a:t>Virémie</a:t>
                      </a:r>
                      <a:endParaRPr lang="en-US" sz="12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000" b="1">
                          <a:effectLst/>
                        </a:rPr>
                        <a:t>(ARN copies/ml)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100" b="1" dirty="0">
                          <a:effectLst/>
                        </a:rPr>
                        <a:t>Historique thérapeutique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219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100" b="1" dirty="0">
                          <a:effectLst/>
                        </a:rPr>
                        <a:t>(</a:t>
                      </a:r>
                      <a:r>
                        <a:rPr lang="fr-FR" sz="1100" b="1" dirty="0" err="1">
                          <a:effectLst/>
                        </a:rPr>
                        <a:t>cell</a:t>
                      </a:r>
                      <a:r>
                        <a:rPr lang="fr-FR" sz="1100" b="1" dirty="0">
                          <a:effectLst/>
                        </a:rPr>
                        <a:t>/mm</a:t>
                      </a:r>
                      <a:r>
                        <a:rPr lang="fr-FR" sz="1100" b="1" baseline="30000" dirty="0">
                          <a:effectLst/>
                        </a:rPr>
                        <a:t>3</a:t>
                      </a:r>
                      <a:r>
                        <a:rPr lang="fr-FR" sz="1100" b="1" dirty="0">
                          <a:effectLst/>
                        </a:rPr>
                        <a:t>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100" b="1" dirty="0">
                          <a:effectLst/>
                        </a:rPr>
                        <a:t>(%)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93279"/>
                  </a:ext>
                </a:extLst>
              </a:tr>
              <a:tr h="1603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09/09/1989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(36 ans)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12/11/2024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61 502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TDF+3TC+DTG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: Du 07/05/2024 jusqu’au jour du prélèvement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effectLst/>
                        </a:rPr>
                        <a:t>Co-infection :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Tuberculose Pulmonaire du 06/2024 </a:t>
                      </a:r>
                      <a:r>
                        <a:rPr lang="fr-FR" sz="1200" dirty="0">
                          <a:effectLst/>
                        </a:rPr>
                        <a:t>jusqu’au jour du prélèvement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600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Méningite du 07/2024 </a:t>
                      </a:r>
                      <a:r>
                        <a:rPr lang="fr-FR" sz="1200" dirty="0">
                          <a:effectLst/>
                        </a:rPr>
                        <a:t>jusqu’au jour du prélèvement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(18/12/2024)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CM" sz="1200" dirty="0">
                          <a:solidFill>
                            <a:schemeClr val="tx1"/>
                          </a:solidFill>
                          <a:effectLst/>
                        </a:rPr>
                        <a:t>Diagnostic VIH : 07/05/2024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Stade clinique : OMS IV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3827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611B9C-154B-BA61-BFAC-96176EF50090}"/>
              </a:ext>
            </a:extLst>
          </p:cNvPr>
          <p:cNvGraphicFramePr>
            <a:graphicFrameLocks noGrp="1"/>
          </p:cNvGraphicFramePr>
          <p:nvPr/>
        </p:nvGraphicFramePr>
        <p:xfrm>
          <a:off x="1183610" y="4487920"/>
          <a:ext cx="4250369" cy="14872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4771">
                  <a:extLst>
                    <a:ext uri="{9D8B030D-6E8A-4147-A177-3AD203B41FA5}">
                      <a16:colId xmlns:a16="http://schemas.microsoft.com/office/drawing/2014/main" val="229830545"/>
                    </a:ext>
                  </a:extLst>
                </a:gridCol>
                <a:gridCol w="592018">
                  <a:extLst>
                    <a:ext uri="{9D8B030D-6E8A-4147-A177-3AD203B41FA5}">
                      <a16:colId xmlns:a16="http://schemas.microsoft.com/office/drawing/2014/main" val="357338110"/>
                    </a:ext>
                  </a:extLst>
                </a:gridCol>
                <a:gridCol w="708395">
                  <a:extLst>
                    <a:ext uri="{9D8B030D-6E8A-4147-A177-3AD203B41FA5}">
                      <a16:colId xmlns:a16="http://schemas.microsoft.com/office/drawing/2014/main" val="3371470064"/>
                    </a:ext>
                  </a:extLst>
                </a:gridCol>
                <a:gridCol w="708395">
                  <a:extLst>
                    <a:ext uri="{9D8B030D-6E8A-4147-A177-3AD203B41FA5}">
                      <a16:colId xmlns:a16="http://schemas.microsoft.com/office/drawing/2014/main" val="2695053272"/>
                    </a:ext>
                  </a:extLst>
                </a:gridCol>
                <a:gridCol w="708395">
                  <a:extLst>
                    <a:ext uri="{9D8B030D-6E8A-4147-A177-3AD203B41FA5}">
                      <a16:colId xmlns:a16="http://schemas.microsoft.com/office/drawing/2014/main" val="3014773298"/>
                    </a:ext>
                  </a:extLst>
                </a:gridCol>
                <a:gridCol w="708395">
                  <a:extLst>
                    <a:ext uri="{9D8B030D-6E8A-4147-A177-3AD203B41FA5}">
                      <a16:colId xmlns:a16="http://schemas.microsoft.com/office/drawing/2014/main" val="3126746945"/>
                    </a:ext>
                  </a:extLst>
                </a:gridCol>
              </a:tblGrid>
              <a:tr h="24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Règle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BIC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CAB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DTG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EVG</a:t>
                      </a:r>
                      <a:endParaRPr lang="fr-CM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RAL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1550106"/>
                  </a:ext>
                </a:extLst>
              </a:tr>
              <a:tr h="230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u="sng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G118R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fr-CM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87840207"/>
                  </a:ext>
                </a:extLst>
              </a:tr>
              <a:tr h="499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u="sng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G118R + E138K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55126232"/>
                  </a:ext>
                </a:extLst>
              </a:tr>
              <a:tr h="282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u="sng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E138K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66823543"/>
                  </a:ext>
                </a:extLst>
              </a:tr>
              <a:tr h="230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fr-CM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88567"/>
                  </a:ext>
                </a:extLst>
              </a:tr>
            </a:tbl>
          </a:graphicData>
        </a:graphic>
      </p:graphicFrame>
      <p:graphicFrame>
        <p:nvGraphicFramePr>
          <p:cNvPr id="10" name="Tableau 13">
            <a:extLst>
              <a:ext uri="{FF2B5EF4-FFF2-40B4-BE49-F238E27FC236}">
                <a16:creationId xmlns:a16="http://schemas.microsoft.com/office/drawing/2014/main" id="{7541CFE0-794B-CF6D-E242-AD833B8ECB30}"/>
              </a:ext>
            </a:extLst>
          </p:cNvPr>
          <p:cNvGraphicFramePr>
            <a:graphicFrameLocks noGrp="1"/>
          </p:cNvGraphicFramePr>
          <p:nvPr/>
        </p:nvGraphicFramePr>
        <p:xfrm>
          <a:off x="5804551" y="4425717"/>
          <a:ext cx="3763109" cy="774102"/>
        </p:xfrm>
        <a:graphic>
          <a:graphicData uri="http://schemas.openxmlformats.org/drawingml/2006/table">
            <a:tbl>
              <a:tblPr firstRow="1" firstCol="1" bandRow="1"/>
              <a:tblGrid>
                <a:gridCol w="854094">
                  <a:extLst>
                    <a:ext uri="{9D8B030D-6E8A-4147-A177-3AD203B41FA5}">
                      <a16:colId xmlns:a16="http://schemas.microsoft.com/office/drawing/2014/main" val="106034460"/>
                    </a:ext>
                  </a:extLst>
                </a:gridCol>
                <a:gridCol w="535258">
                  <a:extLst>
                    <a:ext uri="{9D8B030D-6E8A-4147-A177-3AD203B41FA5}">
                      <a16:colId xmlns:a16="http://schemas.microsoft.com/office/drawing/2014/main" val="4286804650"/>
                    </a:ext>
                  </a:extLst>
                </a:gridCol>
                <a:gridCol w="593439">
                  <a:extLst>
                    <a:ext uri="{9D8B030D-6E8A-4147-A177-3AD203B41FA5}">
                      <a16:colId xmlns:a16="http://schemas.microsoft.com/office/drawing/2014/main" val="838917972"/>
                    </a:ext>
                  </a:extLst>
                </a:gridCol>
                <a:gridCol w="686527">
                  <a:extLst>
                    <a:ext uri="{9D8B030D-6E8A-4147-A177-3AD203B41FA5}">
                      <a16:colId xmlns:a16="http://schemas.microsoft.com/office/drawing/2014/main" val="67414936"/>
                    </a:ext>
                  </a:extLst>
                </a:gridCol>
                <a:gridCol w="570167">
                  <a:extLst>
                    <a:ext uri="{9D8B030D-6E8A-4147-A177-3AD203B41FA5}">
                      <a16:colId xmlns:a16="http://schemas.microsoft.com/office/drawing/2014/main" val="2900170776"/>
                    </a:ext>
                  </a:extLst>
                </a:gridCol>
                <a:gridCol w="523624">
                  <a:extLst>
                    <a:ext uri="{9D8B030D-6E8A-4147-A177-3AD203B41FA5}">
                      <a16:colId xmlns:a16="http://schemas.microsoft.com/office/drawing/2014/main" val="1199510428"/>
                    </a:ext>
                  </a:extLst>
                </a:gridCol>
              </a:tblGrid>
              <a:tr h="477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Règle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ABC</a:t>
                      </a:r>
                      <a:endParaRPr lang="fr-CM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AZT</a:t>
                      </a:r>
                      <a:endParaRPr lang="fr-CM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FTC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3TC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TDF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20358"/>
                  </a:ext>
                </a:extLst>
              </a:tr>
              <a:tr h="296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M184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EB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</a:t>
                      </a:r>
                      <a:endParaRPr lang="fr-CM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E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60676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931402B-8432-0A8A-51E8-A62542E1EF27}"/>
              </a:ext>
            </a:extLst>
          </p:cNvPr>
          <p:cNvSpPr txBox="1"/>
          <p:nvPr/>
        </p:nvSpPr>
        <p:spPr>
          <a:xfrm>
            <a:off x="807071" y="3502328"/>
            <a:ext cx="9576917" cy="63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u="sng" dirty="0">
                <a:latin typeface="Aptos (Body)"/>
              </a:rPr>
              <a:t>MUTATIONS DE RESISTANCE DANS LA TRANBSCRIPTASE INVERSEET (RT), PROTEASE (PR) ET INTEGRASE (INI)</a:t>
            </a:r>
            <a:r>
              <a:rPr lang="en-US" sz="1500" dirty="0">
                <a:latin typeface="Aptos (Body)"/>
              </a:rPr>
              <a:t>: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00" dirty="0">
                <a:effectLst/>
                <a:latin typeface="Aptos (Body)"/>
                <a:ea typeface="Times New Roman" panose="02020603050405020304" pitchFamily="18" charset="0"/>
              </a:rPr>
              <a:t>RT: M184V;       PR: </a:t>
            </a:r>
            <a:r>
              <a:rPr lang="nn-NO" sz="1300" dirty="0">
                <a:effectLst/>
                <a:latin typeface="Aptos (Body)"/>
                <a:ea typeface="Times New Roman" panose="02020603050405020304" pitchFamily="18" charset="0"/>
              </a:rPr>
              <a:t>L10V, K20I, M36I, L63P, L89M;    </a:t>
            </a:r>
            <a:r>
              <a:rPr lang="fr-FR" sz="1300" dirty="0">
                <a:effectLst/>
                <a:latin typeface="Aptos (Body)"/>
                <a:ea typeface="Times New Roman" panose="02020603050405020304" pitchFamily="18" charset="0"/>
              </a:rPr>
              <a:t>INT: G118R, E138K</a:t>
            </a:r>
            <a:endParaRPr lang="en-US" sz="1300" dirty="0">
              <a:latin typeface="Aptos 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B8521-7C8F-04ED-59FC-015ED5D7E276}"/>
              </a:ext>
            </a:extLst>
          </p:cNvPr>
          <p:cNvSpPr txBox="1"/>
          <p:nvPr/>
        </p:nvSpPr>
        <p:spPr>
          <a:xfrm>
            <a:off x="6365174" y="5269187"/>
            <a:ext cx="305775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mutations de résistance </a:t>
            </a:r>
            <a:r>
              <a:rPr lang="fr-FR" sz="1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INNTI et IP/r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0D168C7-1FB9-2EBD-CB0D-9F02A073693A}"/>
              </a:ext>
            </a:extLst>
          </p:cNvPr>
          <p:cNvSpPr txBox="1">
            <a:spLocks/>
          </p:cNvSpPr>
          <p:nvPr/>
        </p:nvSpPr>
        <p:spPr>
          <a:xfrm>
            <a:off x="361143" y="666086"/>
            <a:ext cx="10734220" cy="44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noProof="0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Jeune adulte récemment diagnostiqué avec co-infection tuberculose pulmonaire (ID: 100390)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9FDDF9-7931-E1F9-CEA3-D7154FC46C03}"/>
              </a:ext>
            </a:extLst>
          </p:cNvPr>
          <p:cNvSpPr txBox="1"/>
          <p:nvPr/>
        </p:nvSpPr>
        <p:spPr>
          <a:xfrm>
            <a:off x="807071" y="6078912"/>
            <a:ext cx="999496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noProof="0" dirty="0">
                <a:solidFill>
                  <a:srgbClr val="FFFF00"/>
                </a:solidFill>
              </a:rPr>
              <a:t>Thérapie proposée: </a:t>
            </a:r>
            <a:r>
              <a:rPr lang="fr-FR" i="1" noProof="0" dirty="0">
                <a:solidFill>
                  <a:srgbClr val="FFFF00"/>
                </a:solidFill>
              </a:rPr>
              <a:t>Un IP/r (préférentiellement DRV/r 600mg82/jour) + “3TC+TDF” ou “3TC+AZT”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3880E08-3CE6-5FED-33E2-0AC6ABC66EE1}"/>
              </a:ext>
            </a:extLst>
          </p:cNvPr>
          <p:cNvSpPr txBox="1"/>
          <p:nvPr/>
        </p:nvSpPr>
        <p:spPr>
          <a:xfrm>
            <a:off x="1964215" y="4143335"/>
            <a:ext cx="282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de résistance aux INI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0B18FD3B-F9A3-88F0-7E78-6A75F687158D}"/>
              </a:ext>
            </a:extLst>
          </p:cNvPr>
          <p:cNvSpPr txBox="1"/>
          <p:nvPr/>
        </p:nvSpPr>
        <p:spPr>
          <a:xfrm>
            <a:off x="6211359" y="4082317"/>
            <a:ext cx="282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de résistance aux INTI</a:t>
            </a:r>
          </a:p>
        </p:txBody>
      </p:sp>
      <p:pic>
        <p:nvPicPr>
          <p:cNvPr id="19" name="Picture 18" descr="A white bird with a green leaf in its beak&#10;&#10;AI-generated content may be incorrect.">
            <a:extLst>
              <a:ext uri="{FF2B5EF4-FFF2-40B4-BE49-F238E27FC236}">
                <a16:creationId xmlns:a16="http://schemas.microsoft.com/office/drawing/2014/main" id="{C66580A6-7C6E-C437-E8E2-B6E300CAC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24" y="-291"/>
            <a:ext cx="614522" cy="6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5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E9F-04A6-3EC1-3BD5-8A2D9EC9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2EB-317B-C520-E359-4D0ACC0D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63" y="7059"/>
            <a:ext cx="10515600" cy="4473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ptos Display (Headings)"/>
                <a:cs typeface="Arial" panose="020B0604020202020204" pitchFamily="34" charset="0"/>
              </a:rPr>
              <a:t>Cas </a:t>
            </a:r>
            <a:r>
              <a:rPr lang="en-US" sz="3600" dirty="0" err="1">
                <a:latin typeface="Aptos Display (Headings)"/>
                <a:cs typeface="Arial" panose="020B0604020202020204" pitchFamily="34" charset="0"/>
              </a:rPr>
              <a:t>Cliniques</a:t>
            </a:r>
            <a:r>
              <a:rPr lang="en-US" sz="3600" dirty="0">
                <a:latin typeface="Aptos Display (Headings)"/>
                <a:cs typeface="Arial" panose="020B0604020202020204" pitchFamily="34" charset="0"/>
              </a:rPr>
              <a:t> (3/3)</a:t>
            </a:r>
            <a:endParaRPr lang="en-CM" sz="3600" dirty="0">
              <a:latin typeface="Aptos Display (Headings)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58A879-7607-BD11-4F12-33D3E4583753}"/>
              </a:ext>
            </a:extLst>
          </p:cNvPr>
          <p:cNvSpPr txBox="1"/>
          <p:nvPr/>
        </p:nvSpPr>
        <p:spPr>
          <a:xfrm>
            <a:off x="794143" y="3097751"/>
            <a:ext cx="10046257" cy="57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u="sng" dirty="0">
                <a:latin typeface="Aptos (Body)"/>
              </a:rPr>
              <a:t>MUTATIONS DE RESISTANCE DANS LA TRANBSCRIPTASE INVERSEET (RT), PROTEASE (PR) ET INTEGRASE (INT)</a:t>
            </a:r>
            <a:r>
              <a:rPr lang="en-US" sz="1300" dirty="0">
                <a:latin typeface="Aptos (Body)"/>
              </a:rPr>
              <a:t>: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effectLst/>
                <a:latin typeface="Aptos (Body)"/>
                <a:ea typeface="Times New Roman" panose="02020603050405020304" pitchFamily="18" charset="0"/>
              </a:rPr>
              <a:t>RT: </a:t>
            </a:r>
            <a:r>
              <a:rPr lang="pt-BR" sz="1200" dirty="0">
                <a:effectLst/>
                <a:latin typeface="Aptos (Body)"/>
                <a:ea typeface="Times New Roman" panose="02020603050405020304" pitchFamily="18" charset="0"/>
              </a:rPr>
              <a:t>D67N, K70R, A98G, V179IT, Y181C, M184V, G190GS, T215TI, K219E; </a:t>
            </a:r>
            <a:r>
              <a:rPr lang="it-IT" sz="1200" dirty="0">
                <a:effectLst/>
                <a:latin typeface="Aptos (Body)"/>
                <a:ea typeface="Times New Roman" panose="02020603050405020304" pitchFamily="18" charset="0"/>
              </a:rPr>
              <a:t>PR: K20I, M36I, L89M</a:t>
            </a:r>
            <a:r>
              <a:rPr lang="nn-NO" sz="1200" dirty="0">
                <a:effectLst/>
                <a:latin typeface="Aptos (Body)"/>
                <a:ea typeface="Times New Roman" panose="02020603050405020304" pitchFamily="18" charset="0"/>
              </a:rPr>
              <a:t>;    </a:t>
            </a:r>
            <a:r>
              <a:rPr lang="fr-FR" sz="1200" dirty="0">
                <a:effectLst/>
                <a:latin typeface="Aptos (Body)"/>
                <a:ea typeface="Times New Roman" panose="02020603050405020304" pitchFamily="18" charset="0"/>
              </a:rPr>
              <a:t>IN</a:t>
            </a:r>
            <a:r>
              <a:rPr lang="fr-FR" sz="1200" dirty="0">
                <a:latin typeface="Aptos (Body)"/>
                <a:ea typeface="Times New Roman" panose="02020603050405020304" pitchFamily="18" charset="0"/>
              </a:rPr>
              <a:t>T</a:t>
            </a:r>
            <a:r>
              <a:rPr lang="fr-FR" sz="1200" dirty="0">
                <a:effectLst/>
                <a:latin typeface="Aptos (Body)"/>
                <a:ea typeface="Times New Roman" panose="02020603050405020304" pitchFamily="18" charset="0"/>
              </a:rPr>
              <a:t>: </a:t>
            </a:r>
            <a:r>
              <a:rPr lang="pt-BR" sz="1200" dirty="0">
                <a:effectLst/>
                <a:latin typeface="Aptos (Body)"/>
                <a:ea typeface="Times New Roman" panose="02020603050405020304" pitchFamily="18" charset="0"/>
              </a:rPr>
              <a:t>L74M, T66A, G118R, E138K, E157Q</a:t>
            </a:r>
            <a:endParaRPr lang="en-US" sz="1200" dirty="0">
              <a:latin typeface="Aptos (Body)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906163BB-24DC-B84C-A7FD-0B6F259FA84A}"/>
              </a:ext>
            </a:extLst>
          </p:cNvPr>
          <p:cNvSpPr txBox="1">
            <a:spLocks/>
          </p:cNvSpPr>
          <p:nvPr/>
        </p:nvSpPr>
        <p:spPr>
          <a:xfrm>
            <a:off x="1314619" y="424294"/>
            <a:ext cx="9005306" cy="44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Dame adulte avec échec virologique prolongé et TLD en troisième ligne </a:t>
            </a:r>
            <a:r>
              <a:rPr lang="fr-FR" sz="2000" b="1" noProof="0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(ID : 97230)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2CEAE-9F7D-53E7-AE9B-F86485957BBD}"/>
              </a:ext>
            </a:extLst>
          </p:cNvPr>
          <p:cNvSpPr txBox="1"/>
          <p:nvPr/>
        </p:nvSpPr>
        <p:spPr>
          <a:xfrm>
            <a:off x="1443172" y="6444946"/>
            <a:ext cx="913940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noProof="0" dirty="0">
                <a:solidFill>
                  <a:srgbClr val="FFFF00"/>
                </a:solidFill>
              </a:rPr>
              <a:t>Thérapie proposée: </a:t>
            </a:r>
            <a:r>
              <a:rPr lang="fr-FR" i="1" dirty="0">
                <a:solidFill>
                  <a:srgbClr val="FFFF00"/>
                </a:solidFill>
              </a:rPr>
              <a:t>Un</a:t>
            </a:r>
            <a:r>
              <a:rPr lang="fr-FR" i="1" noProof="0" dirty="0">
                <a:solidFill>
                  <a:srgbClr val="FFFF00"/>
                </a:solidFill>
              </a:rPr>
              <a:t> PI/r (préférentiellement DRV/r) en combinaison</a:t>
            </a:r>
            <a:r>
              <a:rPr lang="fr-FR" i="1" dirty="0">
                <a:solidFill>
                  <a:srgbClr val="FFFF00"/>
                </a:solidFill>
              </a:rPr>
              <a:t> avec</a:t>
            </a:r>
            <a:r>
              <a:rPr lang="fr-FR" i="1" noProof="0" dirty="0">
                <a:solidFill>
                  <a:srgbClr val="FFFF00"/>
                </a:solidFill>
              </a:rPr>
              <a:t>“3TC+ TDF”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5860CAA-9DA0-7A07-F74A-C817ECC1E9C1}"/>
              </a:ext>
            </a:extLst>
          </p:cNvPr>
          <p:cNvSpPr txBox="1"/>
          <p:nvPr/>
        </p:nvSpPr>
        <p:spPr>
          <a:xfrm>
            <a:off x="1314619" y="3672780"/>
            <a:ext cx="219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scores to NRTI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B4B03BD-7E35-7E6E-0BF8-E875890B0D3E}"/>
              </a:ext>
            </a:extLst>
          </p:cNvPr>
          <p:cNvSpPr txBox="1"/>
          <p:nvPr/>
        </p:nvSpPr>
        <p:spPr>
          <a:xfrm>
            <a:off x="5180688" y="3716249"/>
            <a:ext cx="219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score to NNRTI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21C256C7-F850-E814-2B80-DD47512A44C9}"/>
              </a:ext>
            </a:extLst>
          </p:cNvPr>
          <p:cNvSpPr txBox="1"/>
          <p:nvPr/>
        </p:nvSpPr>
        <p:spPr>
          <a:xfrm>
            <a:off x="9003456" y="3672779"/>
            <a:ext cx="239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score of INSTI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C8137E-9BC9-ACB7-8724-8D25AF7519AF}"/>
              </a:ext>
            </a:extLst>
          </p:cNvPr>
          <p:cNvGraphicFramePr>
            <a:graphicFrameLocks noGrp="1"/>
          </p:cNvGraphicFramePr>
          <p:nvPr/>
        </p:nvGraphicFramePr>
        <p:xfrm>
          <a:off x="1160409" y="894751"/>
          <a:ext cx="9354307" cy="2182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038838">
                  <a:extLst>
                    <a:ext uri="{9D8B030D-6E8A-4147-A177-3AD203B41FA5}">
                      <a16:colId xmlns:a16="http://schemas.microsoft.com/office/drawing/2014/main" val="2045519614"/>
                    </a:ext>
                  </a:extLst>
                </a:gridCol>
                <a:gridCol w="614762">
                  <a:extLst>
                    <a:ext uri="{9D8B030D-6E8A-4147-A177-3AD203B41FA5}">
                      <a16:colId xmlns:a16="http://schemas.microsoft.com/office/drawing/2014/main" val="3026001427"/>
                    </a:ext>
                  </a:extLst>
                </a:gridCol>
                <a:gridCol w="1264323">
                  <a:extLst>
                    <a:ext uri="{9D8B030D-6E8A-4147-A177-3AD203B41FA5}">
                      <a16:colId xmlns:a16="http://schemas.microsoft.com/office/drawing/2014/main" val="390379135"/>
                    </a:ext>
                  </a:extLst>
                </a:gridCol>
                <a:gridCol w="869947">
                  <a:extLst>
                    <a:ext uri="{9D8B030D-6E8A-4147-A177-3AD203B41FA5}">
                      <a16:colId xmlns:a16="http://schemas.microsoft.com/office/drawing/2014/main" val="1774398315"/>
                    </a:ext>
                  </a:extLst>
                </a:gridCol>
                <a:gridCol w="848545">
                  <a:extLst>
                    <a:ext uri="{9D8B030D-6E8A-4147-A177-3AD203B41FA5}">
                      <a16:colId xmlns:a16="http://schemas.microsoft.com/office/drawing/2014/main" val="2087299702"/>
                    </a:ext>
                  </a:extLst>
                </a:gridCol>
                <a:gridCol w="1082529">
                  <a:extLst>
                    <a:ext uri="{9D8B030D-6E8A-4147-A177-3AD203B41FA5}">
                      <a16:colId xmlns:a16="http://schemas.microsoft.com/office/drawing/2014/main" val="4178697216"/>
                    </a:ext>
                  </a:extLst>
                </a:gridCol>
                <a:gridCol w="3635363">
                  <a:extLst>
                    <a:ext uri="{9D8B030D-6E8A-4147-A177-3AD203B41FA5}">
                      <a16:colId xmlns:a16="http://schemas.microsoft.com/office/drawing/2014/main" val="2135144279"/>
                    </a:ext>
                  </a:extLst>
                </a:gridCol>
              </a:tblGrid>
              <a:tr h="1849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Date of birth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Gender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CD4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Viremia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000">
                          <a:effectLst/>
                        </a:rPr>
                        <a:t>(RNA copies/ml)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Treatment history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704710"/>
                  </a:ext>
                </a:extLst>
              </a:tr>
              <a:tr h="189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(cell/mm</a:t>
                      </a:r>
                      <a:r>
                        <a:rPr lang="en-GB" sz="1100" baseline="30000">
                          <a:effectLst/>
                        </a:rPr>
                        <a:t>3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100">
                          <a:effectLst/>
                        </a:rPr>
                        <a:t>(%)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86369"/>
                  </a:ext>
                </a:extLst>
              </a:tr>
              <a:tr h="201693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04/06/1974 </a:t>
                      </a:r>
                      <a:r>
                        <a:rPr lang="en-GB" sz="1200" b="1" dirty="0">
                          <a:effectLst/>
                        </a:rPr>
                        <a:t>(51 years)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13/09/2018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69 315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TDF+3TC+EFV: From 28/03/2017 to 18/10/2020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ABC+3TC+ATV/r: From 18/11/2020 to 15/06/2021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TDF+3TC+DTG: From 15/06/2021 till phlebotomy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HIV Diagnosis: 20/06/2016</a:t>
                      </a:r>
                      <a:r>
                        <a:rPr lang="en-US" sz="1200" dirty="0">
                          <a:effectLst/>
                        </a:rPr>
                        <a:t>; </a:t>
                      </a:r>
                      <a:r>
                        <a:rPr lang="en-GB" sz="1200" dirty="0">
                          <a:effectLst/>
                        </a:rPr>
                        <a:t>WHO III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14068"/>
                  </a:ext>
                </a:extLst>
              </a:tr>
              <a:tr h="201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23/01/2020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278 508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98592"/>
                  </a:ext>
                </a:extLst>
              </a:tr>
              <a:tr h="201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16/09/2020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311 119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14946"/>
                  </a:ext>
                </a:extLst>
              </a:tr>
              <a:tr h="201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21/05/2021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51 230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48635"/>
                  </a:ext>
                </a:extLst>
              </a:tr>
              <a:tr h="201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06/01/2022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6 370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72580"/>
                  </a:ext>
                </a:extLst>
              </a:tr>
              <a:tr h="201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22/03/2023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19 802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21523"/>
                  </a:ext>
                </a:extLst>
              </a:tr>
              <a:tr h="201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>
                          <a:effectLst/>
                        </a:rPr>
                        <a:t>22/03/2024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1200" dirty="0">
                          <a:effectLst/>
                        </a:rPr>
                        <a:t>82 104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662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189444-49F8-E746-5E98-624DF85113C4}"/>
              </a:ext>
            </a:extLst>
          </p:cNvPr>
          <p:cNvGraphicFramePr>
            <a:graphicFrameLocks noGrp="1"/>
          </p:cNvGraphicFramePr>
          <p:nvPr/>
        </p:nvGraphicFramePr>
        <p:xfrm>
          <a:off x="144862" y="4012265"/>
          <a:ext cx="4032906" cy="20991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1845">
                  <a:extLst>
                    <a:ext uri="{9D8B030D-6E8A-4147-A177-3AD203B41FA5}">
                      <a16:colId xmlns:a16="http://schemas.microsoft.com/office/drawing/2014/main" val="229830545"/>
                    </a:ext>
                  </a:extLst>
                </a:gridCol>
                <a:gridCol w="382870">
                  <a:extLst>
                    <a:ext uri="{9D8B030D-6E8A-4147-A177-3AD203B41FA5}">
                      <a16:colId xmlns:a16="http://schemas.microsoft.com/office/drawing/2014/main" val="357338110"/>
                    </a:ext>
                  </a:extLst>
                </a:gridCol>
                <a:gridCol w="486888">
                  <a:extLst>
                    <a:ext uri="{9D8B030D-6E8A-4147-A177-3AD203B41FA5}">
                      <a16:colId xmlns:a16="http://schemas.microsoft.com/office/drawing/2014/main" val="3371470064"/>
                    </a:ext>
                  </a:extLst>
                </a:gridCol>
                <a:gridCol w="475013">
                  <a:extLst>
                    <a:ext uri="{9D8B030D-6E8A-4147-A177-3AD203B41FA5}">
                      <a16:colId xmlns:a16="http://schemas.microsoft.com/office/drawing/2014/main" val="2695053272"/>
                    </a:ext>
                  </a:extLst>
                </a:gridCol>
                <a:gridCol w="380011">
                  <a:extLst>
                    <a:ext uri="{9D8B030D-6E8A-4147-A177-3AD203B41FA5}">
                      <a16:colId xmlns:a16="http://schemas.microsoft.com/office/drawing/2014/main" val="3014773298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3126746945"/>
                    </a:ext>
                  </a:extLst>
                </a:gridCol>
                <a:gridCol w="344385">
                  <a:extLst>
                    <a:ext uri="{9D8B030D-6E8A-4147-A177-3AD203B41FA5}">
                      <a16:colId xmlns:a16="http://schemas.microsoft.com/office/drawing/2014/main" val="2471779155"/>
                    </a:ext>
                  </a:extLst>
                </a:gridCol>
                <a:gridCol w="380009">
                  <a:extLst>
                    <a:ext uri="{9D8B030D-6E8A-4147-A177-3AD203B41FA5}">
                      <a16:colId xmlns:a16="http://schemas.microsoft.com/office/drawing/2014/main" val="2136517608"/>
                    </a:ext>
                  </a:extLst>
                </a:gridCol>
              </a:tblGrid>
              <a:tr h="210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AZT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D4T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DDI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FTC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3TC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TDF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1550106"/>
                  </a:ext>
                </a:extLst>
              </a:tr>
              <a:tr h="10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D67N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55126232"/>
                  </a:ext>
                </a:extLst>
              </a:tr>
              <a:tr h="411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D67N + K70R + M184V + K219E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66823543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D67N + K70R + K219E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9786784"/>
                  </a:ext>
                </a:extLst>
              </a:tr>
              <a:tr h="10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K70R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84011878"/>
                  </a:ext>
                </a:extLst>
              </a:tr>
              <a:tr h="10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M184V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75827232"/>
                  </a:ext>
                </a:extLst>
              </a:tr>
              <a:tr h="10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T215TI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56628914"/>
                  </a:ext>
                </a:extLst>
              </a:tr>
              <a:tr h="10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K219E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04918352"/>
                  </a:ext>
                </a:extLst>
              </a:tr>
              <a:tr h="10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95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88567"/>
                  </a:ext>
                </a:extLst>
              </a:tr>
            </a:tbl>
          </a:graphicData>
        </a:graphic>
      </p:graphicFrame>
      <p:graphicFrame>
        <p:nvGraphicFramePr>
          <p:cNvPr id="10" name="Tableau 8">
            <a:extLst>
              <a:ext uri="{FF2B5EF4-FFF2-40B4-BE49-F238E27FC236}">
                <a16:creationId xmlns:a16="http://schemas.microsoft.com/office/drawing/2014/main" id="{DE46707D-E132-DE95-3652-71EDD5124273}"/>
              </a:ext>
            </a:extLst>
          </p:cNvPr>
          <p:cNvGraphicFramePr>
            <a:graphicFrameLocks noGrp="1"/>
          </p:cNvGraphicFramePr>
          <p:nvPr/>
        </p:nvGraphicFramePr>
        <p:xfrm>
          <a:off x="4340781" y="4059398"/>
          <a:ext cx="3873383" cy="1971620"/>
        </p:xfrm>
        <a:graphic>
          <a:graphicData uri="http://schemas.openxmlformats.org/drawingml/2006/table">
            <a:tbl>
              <a:tblPr firstRow="1" firstCol="1" bandRow="1"/>
              <a:tblGrid>
                <a:gridCol w="1187639">
                  <a:extLst>
                    <a:ext uri="{9D8B030D-6E8A-4147-A177-3AD203B41FA5}">
                      <a16:colId xmlns:a16="http://schemas.microsoft.com/office/drawing/2014/main" val="3372289839"/>
                    </a:ext>
                  </a:extLst>
                </a:gridCol>
                <a:gridCol w="463137">
                  <a:extLst>
                    <a:ext uri="{9D8B030D-6E8A-4147-A177-3AD203B41FA5}">
                      <a16:colId xmlns:a16="http://schemas.microsoft.com/office/drawing/2014/main" val="2627775937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342327454"/>
                    </a:ext>
                  </a:extLst>
                </a:gridCol>
                <a:gridCol w="534389">
                  <a:extLst>
                    <a:ext uri="{9D8B030D-6E8A-4147-A177-3AD203B41FA5}">
                      <a16:colId xmlns:a16="http://schemas.microsoft.com/office/drawing/2014/main" val="944539640"/>
                    </a:ext>
                  </a:extLst>
                </a:gridCol>
                <a:gridCol w="427512">
                  <a:extLst>
                    <a:ext uri="{9D8B030D-6E8A-4147-A177-3AD203B41FA5}">
                      <a16:colId xmlns:a16="http://schemas.microsoft.com/office/drawing/2014/main" val="1100415913"/>
                    </a:ext>
                  </a:extLst>
                </a:gridCol>
                <a:gridCol w="362169">
                  <a:extLst>
                    <a:ext uri="{9D8B030D-6E8A-4147-A177-3AD203B41FA5}">
                      <a16:colId xmlns:a16="http://schemas.microsoft.com/office/drawing/2014/main" val="4201424993"/>
                    </a:ext>
                  </a:extLst>
                </a:gridCol>
                <a:gridCol w="399773">
                  <a:extLst>
                    <a:ext uri="{9D8B030D-6E8A-4147-A177-3AD203B41FA5}">
                      <a16:colId xmlns:a16="http://schemas.microsoft.com/office/drawing/2014/main" val="239711301"/>
                    </a:ext>
                  </a:extLst>
                </a:gridCol>
              </a:tblGrid>
              <a:tr h="10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Rule</a:t>
                      </a:r>
                      <a:endParaRPr lang="fr-CM" sz="11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DOR</a:t>
                      </a:r>
                      <a:endParaRPr lang="fr-CM" sz="11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M" sz="1100" b="1" dirty="0"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EFV</a:t>
                      </a:r>
                      <a:endParaRPr lang="fr-CM" sz="1100" b="1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ETR</a:t>
                      </a:r>
                      <a:endParaRPr lang="fr-CM" sz="11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NVP</a:t>
                      </a:r>
                      <a:endParaRPr lang="fr-CM" sz="110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9FAFB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RPV</a:t>
                      </a:r>
                      <a:endParaRPr lang="fr-CM" sz="1100" dirty="0">
                        <a:effectLst/>
                        <a:highlight>
                          <a:srgbClr val="F9FAFB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70147"/>
                  </a:ext>
                </a:extLst>
              </a:tr>
              <a:tr h="10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A98G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770003"/>
                  </a:ext>
                </a:extLst>
              </a:tr>
              <a:tr h="21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A98G + Y181C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59974"/>
                  </a:ext>
                </a:extLst>
              </a:tr>
              <a:tr h="21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A98G + G190GS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957420"/>
                  </a:ext>
                </a:extLst>
              </a:tr>
              <a:tr h="10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Y181C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48950"/>
                  </a:ext>
                </a:extLst>
              </a:tr>
              <a:tr h="21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Y181C + G190GS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664851"/>
                  </a:ext>
                </a:extLst>
              </a:tr>
              <a:tr h="10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G190GS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45476"/>
                  </a:ext>
                </a:extLst>
              </a:tr>
              <a:tr h="10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V90I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612406"/>
                  </a:ext>
                </a:extLst>
              </a:tr>
              <a:tr h="21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V179IT + Y181C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600125"/>
                  </a:ext>
                </a:extLst>
              </a:tr>
              <a:tr h="10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84295"/>
                  </a:ext>
                </a:extLst>
              </a:tr>
            </a:tbl>
          </a:graphicData>
        </a:graphic>
      </p:graphicFrame>
      <p:graphicFrame>
        <p:nvGraphicFramePr>
          <p:cNvPr id="12" name="Tableau 13">
            <a:extLst>
              <a:ext uri="{FF2B5EF4-FFF2-40B4-BE49-F238E27FC236}">
                <a16:creationId xmlns:a16="http://schemas.microsoft.com/office/drawing/2014/main" id="{F6AF786F-0062-26F9-4E2A-36EFBE5445AF}"/>
              </a:ext>
            </a:extLst>
          </p:cNvPr>
          <p:cNvGraphicFramePr>
            <a:graphicFrameLocks noGrp="1"/>
          </p:cNvGraphicFramePr>
          <p:nvPr/>
        </p:nvGraphicFramePr>
        <p:xfrm>
          <a:off x="8374937" y="3949778"/>
          <a:ext cx="3559470" cy="2161610"/>
        </p:xfrm>
        <a:graphic>
          <a:graphicData uri="http://schemas.openxmlformats.org/drawingml/2006/table">
            <a:tbl>
              <a:tblPr firstRow="1" firstCol="1" bandRow="1"/>
              <a:tblGrid>
                <a:gridCol w="713267">
                  <a:extLst>
                    <a:ext uri="{9D8B030D-6E8A-4147-A177-3AD203B41FA5}">
                      <a16:colId xmlns:a16="http://schemas.microsoft.com/office/drawing/2014/main" val="106034460"/>
                    </a:ext>
                  </a:extLst>
                </a:gridCol>
                <a:gridCol w="473223">
                  <a:extLst>
                    <a:ext uri="{9D8B030D-6E8A-4147-A177-3AD203B41FA5}">
                      <a16:colId xmlns:a16="http://schemas.microsoft.com/office/drawing/2014/main" val="4286804650"/>
                    </a:ext>
                  </a:extLst>
                </a:gridCol>
                <a:gridCol w="593245">
                  <a:extLst>
                    <a:ext uri="{9D8B030D-6E8A-4147-A177-3AD203B41FA5}">
                      <a16:colId xmlns:a16="http://schemas.microsoft.com/office/drawing/2014/main" val="838917972"/>
                    </a:ext>
                  </a:extLst>
                </a:gridCol>
                <a:gridCol w="593245">
                  <a:extLst>
                    <a:ext uri="{9D8B030D-6E8A-4147-A177-3AD203B41FA5}">
                      <a16:colId xmlns:a16="http://schemas.microsoft.com/office/drawing/2014/main" val="67414936"/>
                    </a:ext>
                  </a:extLst>
                </a:gridCol>
                <a:gridCol w="593245">
                  <a:extLst>
                    <a:ext uri="{9D8B030D-6E8A-4147-A177-3AD203B41FA5}">
                      <a16:colId xmlns:a16="http://schemas.microsoft.com/office/drawing/2014/main" val="3622836483"/>
                    </a:ext>
                  </a:extLst>
                </a:gridCol>
                <a:gridCol w="593245">
                  <a:extLst>
                    <a:ext uri="{9D8B030D-6E8A-4147-A177-3AD203B41FA5}">
                      <a16:colId xmlns:a16="http://schemas.microsoft.com/office/drawing/2014/main" val="2234719137"/>
                    </a:ext>
                  </a:extLst>
                </a:gridCol>
              </a:tblGrid>
              <a:tr h="187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Rule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BIC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CAB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DTG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EVG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RAL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20358"/>
                  </a:ext>
                </a:extLst>
              </a:tr>
              <a:tr h="292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L74M+G118R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93403"/>
                  </a:ext>
                </a:extLst>
              </a:tr>
              <a:tr h="207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G118R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530486"/>
                  </a:ext>
                </a:extLst>
              </a:tr>
              <a:tr h="2435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G118R + E138K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13806"/>
                  </a:ext>
                </a:extLst>
              </a:tr>
              <a:tr h="207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noProof="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E138K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140667"/>
                  </a:ext>
                </a:extLst>
              </a:tr>
              <a:tr h="207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noProof="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L74M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335914"/>
                  </a:ext>
                </a:extLst>
              </a:tr>
              <a:tr h="207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noProof="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T66A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897700"/>
                  </a:ext>
                </a:extLst>
              </a:tr>
              <a:tr h="207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u="sng" kern="1200" noProof="0" dirty="0">
                          <a:solidFill>
                            <a:srgbClr val="7C6B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E157Q</a:t>
                      </a:r>
                      <a:endParaRPr lang="fr-CM" sz="1100" u="sng" kern="1200" dirty="0">
                        <a:solidFill>
                          <a:srgbClr val="7C6B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M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CM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679753"/>
                  </a:ext>
                </a:extLst>
              </a:tr>
              <a:tr h="207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</a:t>
                      </a:r>
                      <a:endParaRPr lang="fr-CM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M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39411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CC3D57-73C4-A3F8-9D77-2FA85CB2B8E9}"/>
              </a:ext>
            </a:extLst>
          </p:cNvPr>
          <p:cNvSpPr txBox="1"/>
          <p:nvPr/>
        </p:nvSpPr>
        <p:spPr>
          <a:xfrm>
            <a:off x="4506016" y="6111388"/>
            <a:ext cx="3672203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mutations de résistance </a:t>
            </a:r>
            <a:r>
              <a:rPr lang="fr-FR" sz="1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 IP/r</a:t>
            </a:r>
          </a:p>
        </p:txBody>
      </p:sp>
      <p:pic>
        <p:nvPicPr>
          <p:cNvPr id="18" name="Picture 17" descr="A white bird with a green leaf in its beak&#10;&#10;AI-generated content may be incorrect.">
            <a:extLst>
              <a:ext uri="{FF2B5EF4-FFF2-40B4-BE49-F238E27FC236}">
                <a16:creationId xmlns:a16="http://schemas.microsoft.com/office/drawing/2014/main" id="{6932F48E-536D-1311-068E-65564EC518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40" y="-7987"/>
            <a:ext cx="447328" cy="4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9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BE81-E8C8-8A4D-D0DD-9495FA742072}"/>
              </a:ext>
            </a:extLst>
          </p:cNvPr>
          <p:cNvSpPr txBox="1">
            <a:spLocks noChangeArrowheads="1"/>
          </p:cNvSpPr>
          <p:nvPr/>
        </p:nvSpPr>
        <p:spPr>
          <a:xfrm>
            <a:off x="687539" y="335557"/>
            <a:ext cx="10240689" cy="73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r-FR" b="1" dirty="0">
                <a:latin typeface="Aptos Display (Headings)"/>
                <a:cs typeface="Arial" panose="020B0604020202020204" pitchFamily="34" charset="0"/>
              </a:rPr>
              <a:t>TAKE HOME MESSAGE</a:t>
            </a:r>
            <a:endParaRPr lang="fr-FR" altLang="fr-FR" b="1" dirty="0">
              <a:latin typeface="Aptos Display (Headings)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65EE71-F1E6-3C7D-71DF-A779BAB5F419}"/>
              </a:ext>
            </a:extLst>
          </p:cNvPr>
          <p:cNvSpPr txBox="1">
            <a:spLocks/>
          </p:cNvSpPr>
          <p:nvPr/>
        </p:nvSpPr>
        <p:spPr>
          <a:xfrm>
            <a:off x="318052" y="1391478"/>
            <a:ext cx="11621102" cy="5312119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Integrase resistance after TLD failure may be substantial, in case of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-Transitioning from NNRTI-based first-line with uncontrolled viral loads   	(K65R, M184V, TAMs)</a:t>
            </a: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Multidrug resistance in third-line 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Comedication with anti-tuberculosis medication (rifampin)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data call for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cautious use of INSTI in specific clinical settings in the absence of proper use of diagnostic tools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well as for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timely and adequate management of INSTI resistance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avoid emerging outbreak of resistance and upsurge of HIV-associated mortality.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0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BE81-E8C8-8A4D-D0DD-9495FA742072}"/>
              </a:ext>
            </a:extLst>
          </p:cNvPr>
          <p:cNvSpPr txBox="1">
            <a:spLocks noChangeArrowheads="1"/>
          </p:cNvSpPr>
          <p:nvPr/>
        </p:nvSpPr>
        <p:spPr>
          <a:xfrm>
            <a:off x="687539" y="335557"/>
            <a:ext cx="10240689" cy="73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 (Headings)"/>
                <a:ea typeface="+mj-ea"/>
                <a:cs typeface="Arial" panose="020B0604020202020204" pitchFamily="34" charset="0"/>
              </a:rPr>
              <a:t>TAKE HOME MESSAGE</a:t>
            </a:r>
            <a:endParaRPr kumimoji="0" lang="fr-FR" alt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 (Headings)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65EE71-F1E6-3C7D-71DF-A779BAB5F419}"/>
              </a:ext>
            </a:extLst>
          </p:cNvPr>
          <p:cNvSpPr txBox="1">
            <a:spLocks/>
          </p:cNvSpPr>
          <p:nvPr/>
        </p:nvSpPr>
        <p:spPr>
          <a:xfrm>
            <a:off x="450032" y="1479198"/>
            <a:ext cx="11489122" cy="50786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extraordinary success of TLD advocates for a new approach to HIV infection, directed not only to the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achievement of viral suppression,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also to a long-term beneficial effect</a:t>
            </a:r>
          </a:p>
          <a:p>
            <a:pPr marL="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frame, the proper use of diagnostic tests, applied also in limited resources countries, according to well defined international standards, may be a key factor in implementing new strategies finalized toward a lifetime success against HIV-disease</a:t>
            </a:r>
          </a:p>
          <a:p>
            <a:pPr marL="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change the results, it is necessary to change the rules of the game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CAA1F3-F3FD-764B-8451-C5B212EAFD1F}"/>
              </a:ext>
            </a:extLst>
          </p:cNvPr>
          <p:cNvSpPr txBox="1"/>
          <p:nvPr/>
        </p:nvSpPr>
        <p:spPr>
          <a:xfrm>
            <a:off x="1842906" y="1491948"/>
            <a:ext cx="8362121" cy="4031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WE NEED NOW A NEW WAY OF THINKING AND OF ACTING, IN LINE WITH THE EXTRAORDINARY CHANGE THAT WAS </a:t>
            </a: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IMPLEMENTED IN 2001-2002 ABOUT THE THERAPY OF HIV INFECTION IN RESOURCE LIMITED SETTINGS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>
              <a:solidFill>
                <a:prstClr val="black"/>
              </a:solidFill>
              <a:latin typeface="Aptos" panose="020B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Aptos" panose="020B0004020202020204"/>
              </a:rPr>
              <a:t>IT IS TIME TO DO SO, AND WE HAVE THE TECHNICAL RESOURCES TO DO SO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1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C4A4B6-24D6-4A41-9633-BA97AFA20220}"/>
              </a:ext>
            </a:extLst>
          </p:cNvPr>
          <p:cNvSpPr txBox="1"/>
          <p:nvPr/>
        </p:nvSpPr>
        <p:spPr>
          <a:xfrm>
            <a:off x="2332383" y="1187148"/>
            <a:ext cx="8362121" cy="4031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it-IT" sz="3200" dirty="0"/>
          </a:p>
          <a:p>
            <a:pPr algn="ctr"/>
            <a:r>
              <a:rPr lang="it-IT" sz="3200" b="1" dirty="0"/>
              <a:t>FROM THE MINIMUM TO EVERYONE, TO THE BEST POSSIBLE TO EACH PERSON</a:t>
            </a:r>
          </a:p>
          <a:p>
            <a:pPr algn="ctr"/>
            <a:endParaRPr lang="it-IT" sz="3200" b="1" dirty="0"/>
          </a:p>
          <a:p>
            <a:pPr algn="ctr"/>
            <a:r>
              <a:rPr lang="it-IT" sz="3200" b="1" dirty="0"/>
              <a:t>HOW TO DO THIS?</a:t>
            </a:r>
          </a:p>
          <a:p>
            <a:pPr algn="ctr"/>
            <a:endParaRPr lang="it-IT" sz="3200" b="1" dirty="0"/>
          </a:p>
          <a:p>
            <a:pPr algn="ctr"/>
            <a:r>
              <a:rPr lang="it-IT" sz="3200" b="1" dirty="0"/>
              <a:t>1. TAILORED THERAPY</a:t>
            </a:r>
          </a:p>
          <a:p>
            <a:pPr algn="ctr"/>
            <a:r>
              <a:rPr lang="it-IT" sz="3200" b="1" dirty="0"/>
              <a:t>2. USE OF DIAGNOSTIC TOOLS</a:t>
            </a:r>
          </a:p>
        </p:txBody>
      </p:sp>
    </p:spTree>
    <p:extLst>
      <p:ext uri="{BB962C8B-B14F-4D97-AF65-F5344CB8AC3E}">
        <p14:creationId xmlns:p14="http://schemas.microsoft.com/office/powerpoint/2010/main" val="137941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C4A4B6-24D6-4A41-9633-BA97AFA20220}"/>
              </a:ext>
            </a:extLst>
          </p:cNvPr>
          <p:cNvSpPr txBox="1"/>
          <p:nvPr/>
        </p:nvSpPr>
        <p:spPr>
          <a:xfrm>
            <a:off x="2332383" y="1187148"/>
            <a:ext cx="8362121" cy="4031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FROM THE MINIMUM TO EVERYONE, TO THE BEST POSSIBLE TO EACH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HOW TO DO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1. TAILORED THERAPY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2. USE OF DIAGNOSTIC TOOLS</a:t>
            </a:r>
          </a:p>
        </p:txBody>
      </p:sp>
    </p:spTree>
    <p:extLst>
      <p:ext uri="{BB962C8B-B14F-4D97-AF65-F5344CB8AC3E}">
        <p14:creationId xmlns:p14="http://schemas.microsoft.com/office/powerpoint/2010/main" val="870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DAF5EFA-CF45-AA44-A999-13F40F55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15"/>
            <a:ext cx="6167859" cy="48985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6DC1BD1-21EF-C841-9AFE-5E7185B8F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3601"/>
            <a:ext cx="6107362" cy="2842854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1F505D48-E957-7549-881B-5A62DFC8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100823"/>
            <a:ext cx="11059886" cy="95509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HIV </a:t>
            </a:r>
            <a:r>
              <a:rPr lang="fr-FR" dirty="0" err="1"/>
              <a:t>Treatment</a:t>
            </a:r>
            <a:r>
              <a:rPr lang="fr-FR" dirty="0"/>
              <a:t> in </a:t>
            </a:r>
            <a:r>
              <a:rPr lang="fr-FR" dirty="0" err="1"/>
              <a:t>Africa</a:t>
            </a:r>
            <a:r>
              <a:rPr lang="fr-FR" dirty="0"/>
              <a:t>: Use of DTG-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Regimens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14B6DA-9010-4F4D-A073-91E1370C87E3}"/>
              </a:ext>
            </a:extLst>
          </p:cNvPr>
          <p:cNvSpPr txBox="1"/>
          <p:nvPr/>
        </p:nvSpPr>
        <p:spPr>
          <a:xfrm>
            <a:off x="293915" y="2809427"/>
            <a:ext cx="1165860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 fontAlgn="ctr"/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DTG-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therapies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in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Africa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have been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adopted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in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most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countries as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preferred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first-line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regimen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and in case of multi-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drug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resistance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 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Over 25 million PLHIV are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under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dolutegravir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(DTG)-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based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ART</a:t>
            </a:r>
          </a:p>
          <a:p>
            <a:pPr lvl="0" algn="just" fontAlgn="ctr"/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•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With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DTG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being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the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cornerstone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of the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current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HIV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treatment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strategies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, monitoring of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its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efficacy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to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ensure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long-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term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and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sustained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treatment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outcomes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is</a:t>
            </a:r>
            <a:r>
              <a:rPr lang="fr-FR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venir Book" panose="02000503020000020003" pitchFamily="2" charset="0"/>
              </a:rPr>
              <a:t>paramount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CA6E6B7-AAE2-7546-B8F8-40D43C905B81}"/>
              </a:ext>
            </a:extLst>
          </p:cNvPr>
          <p:cNvSpPr txBox="1">
            <a:spLocks/>
          </p:cNvSpPr>
          <p:nvPr/>
        </p:nvSpPr>
        <p:spPr>
          <a:xfrm>
            <a:off x="695325" y="1376362"/>
            <a:ext cx="10515600" cy="4957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Efficacy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of DTG-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based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therapies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DTG-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ART has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increased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the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number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of people living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with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HIV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achieve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viral suppression. 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effect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, DTG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associated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with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higher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proportion of patients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achieving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viral suppression at 96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weeks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compared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with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other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ART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regimens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 </a:t>
            </a:r>
          </a:p>
          <a:p>
            <a:pPr marL="0" marR="0" lvl="0" indent="0" algn="just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DTG-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ART has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improved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clinical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outcomes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including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viral suppression. 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 Uganda: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DTG-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ART has been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well-accepted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in Uganda,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with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 high viral suppression rate of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94% at 6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months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 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Cameroon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NAMSAL trial 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Cameroon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helped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solidify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DTG as the first-line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treatment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resource-limited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settings. 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DE4245F-E5D9-C74B-8068-442980581D4B}"/>
              </a:ext>
            </a:extLst>
          </p:cNvPr>
          <p:cNvSpPr txBox="1">
            <a:spLocks/>
          </p:cNvSpPr>
          <p:nvPr/>
        </p:nvSpPr>
        <p:spPr>
          <a:xfrm>
            <a:off x="293915" y="100823"/>
            <a:ext cx="11059886" cy="95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HIV Treatment in Africa: Use of DTG-based Regimens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508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>
            <a:extLst>
              <a:ext uri="{FF2B5EF4-FFF2-40B4-BE49-F238E27FC236}">
                <a16:creationId xmlns:a16="http://schemas.microsoft.com/office/drawing/2014/main" id="{53975539-2743-A94E-865A-4482980B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3" y="1572107"/>
            <a:ext cx="3231019" cy="3892351"/>
          </a:xfrm>
          <a:prstGeom prst="rect">
            <a:avLst/>
          </a:prstGeom>
        </p:spPr>
      </p:pic>
      <p:pic>
        <p:nvPicPr>
          <p:cNvPr id="5" name="Image 4" descr="Capture d’écran">
            <a:extLst>
              <a:ext uri="{FF2B5EF4-FFF2-40B4-BE49-F238E27FC236}">
                <a16:creationId xmlns:a16="http://schemas.microsoft.com/office/drawing/2014/main" id="{3BBC6885-F378-CC48-ABCA-BBA400E20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2" y="5450074"/>
            <a:ext cx="4775652" cy="3183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9102F9-3989-E448-B08B-64817954ACEC}"/>
              </a:ext>
            </a:extLst>
          </p:cNvPr>
          <p:cNvSpPr/>
          <p:nvPr/>
        </p:nvSpPr>
        <p:spPr>
          <a:xfrm>
            <a:off x="250371" y="5647060"/>
            <a:ext cx="485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Virological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response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in the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study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population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9E5B961-72C9-A341-B08E-25FADDA1D433}"/>
              </a:ext>
            </a:extLst>
          </p:cNvPr>
          <p:cNvGraphicFramePr/>
          <p:nvPr/>
        </p:nvGraphicFramePr>
        <p:xfrm>
          <a:off x="5479142" y="1940763"/>
          <a:ext cx="5724333" cy="347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7946EE-6C07-5545-9F00-A4A3196350EF}"/>
              </a:ext>
            </a:extLst>
          </p:cNvPr>
          <p:cNvSpPr txBox="1"/>
          <p:nvPr/>
        </p:nvSpPr>
        <p:spPr>
          <a:xfrm>
            <a:off x="5611088" y="5341045"/>
            <a:ext cx="5615299" cy="3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90775" algn="l"/>
              </a:tabLst>
              <a:defRPr/>
            </a:pPr>
            <a:r>
              <a:rPr kumimoji="0" lang="fr-CM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Virological</a:t>
            </a:r>
            <a:r>
              <a:rPr kumimoji="0" lang="fr-C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CM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kumimoji="0" lang="fr-C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CM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kumimoji="0" lang="fr-C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DTG-</a:t>
            </a:r>
            <a:r>
              <a:rPr kumimoji="0" lang="fr-CM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containing</a:t>
            </a:r>
            <a:r>
              <a:rPr kumimoji="0" lang="fr-C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3L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E504898-85C1-C546-9DB3-01ABDAFB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00823"/>
            <a:ext cx="10863943" cy="95509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HIV </a:t>
            </a:r>
            <a:r>
              <a:rPr lang="fr-FR" dirty="0" err="1"/>
              <a:t>treatment</a:t>
            </a:r>
            <a:r>
              <a:rPr lang="fr-FR" dirty="0"/>
              <a:t> in </a:t>
            </a:r>
            <a:r>
              <a:rPr lang="fr-FR" dirty="0" err="1"/>
              <a:t>Africa</a:t>
            </a:r>
            <a:r>
              <a:rPr lang="fr-FR" dirty="0"/>
              <a:t>: use of DTG-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regimens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873C17-4192-5D48-B8E2-1F05366F5BD5}"/>
              </a:ext>
            </a:extLst>
          </p:cNvPr>
          <p:cNvSpPr txBox="1"/>
          <p:nvPr/>
        </p:nvSpPr>
        <p:spPr>
          <a:xfrm>
            <a:off x="2971302" y="1129006"/>
            <a:ext cx="527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Efficacy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DTG-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Data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Cameroon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B4BB90-5C9F-274B-808F-64BC91848058}"/>
              </a:ext>
            </a:extLst>
          </p:cNvPr>
          <p:cNvSpPr txBox="1"/>
          <p:nvPr/>
        </p:nvSpPr>
        <p:spPr>
          <a:xfrm>
            <a:off x="322002" y="6027278"/>
            <a:ext cx="477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&gt;95% of Viral suppression rates in 1L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1C8D03-0FDC-9543-A478-9E22E9AD388D}"/>
              </a:ext>
            </a:extLst>
          </p:cNvPr>
          <p:cNvSpPr txBox="1"/>
          <p:nvPr/>
        </p:nvSpPr>
        <p:spPr>
          <a:xfrm>
            <a:off x="5479142" y="5790636"/>
            <a:ext cx="622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&gt;89% of Viral suppression rates in 3L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multiple ART-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A8C5D-C46E-0B4A-A3E6-29B77174277B}"/>
              </a:ext>
            </a:extLst>
          </p:cNvPr>
          <p:cNvSpPr/>
          <p:nvPr/>
        </p:nvSpPr>
        <p:spPr>
          <a:xfrm>
            <a:off x="995618" y="6418623"/>
            <a:ext cx="10543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Semengue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et al. 2022   							</a:t>
            </a:r>
            <a:r>
              <a:rPr kumimoji="0" lang="fr-FR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Mbouyap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et al. 2023   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81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4563</Words>
  <Application>Microsoft Macintosh PowerPoint</Application>
  <PresentationFormat>Widescreen</PresentationFormat>
  <Paragraphs>979</Paragraphs>
  <Slides>38</Slides>
  <Notes>13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38</vt:i4>
      </vt:variant>
    </vt:vector>
  </HeadingPairs>
  <TitlesOfParts>
    <vt:vector size="58" baseType="lpstr">
      <vt:lpstr>Aptos</vt:lpstr>
      <vt:lpstr>Aptos (Body)</vt:lpstr>
      <vt:lpstr>Aptos Display</vt:lpstr>
      <vt:lpstr>Aptos Display (Headings)</vt:lpstr>
      <vt:lpstr>Arial</vt:lpstr>
      <vt:lpstr>Arial Narrow</vt:lpstr>
      <vt:lpstr>Arial-BoldMT</vt:lpstr>
      <vt:lpstr>Avenir Book</vt:lpstr>
      <vt:lpstr>Calibri</vt:lpstr>
      <vt:lpstr>Calibri Light</vt:lpstr>
      <vt:lpstr>Noto Sans Symbols</vt:lpstr>
      <vt:lpstr>Roboto</vt:lpstr>
      <vt:lpstr>Times</vt:lpstr>
      <vt:lpstr>Times New Roman</vt:lpstr>
      <vt:lpstr>Verdana</vt:lpstr>
      <vt:lpstr>Wingdings</vt:lpstr>
      <vt:lpstr>Tema di Office</vt:lpstr>
      <vt:lpstr>Thème Office</vt:lpstr>
      <vt:lpstr>2022_CCO_Template</vt:lpstr>
      <vt:lpstr>1_Tema di Office</vt:lpstr>
      <vt:lpstr>Presentazione standard di PowerPoint</vt:lpstr>
      <vt:lpstr>Goals of HIV Therapy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HIV Treatment in Africa: Use of DTG-based Regimens</vt:lpstr>
      <vt:lpstr>Presentazione standard di PowerPoint</vt:lpstr>
      <vt:lpstr>HIV treatment in Africa: use of DTG-based regimens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Three categories of Viral Load levels</vt:lpstr>
      <vt:lpstr>Presentazione standard di PowerPoint</vt:lpstr>
      <vt:lpstr>Resistance profile among participants with VF depending on previous viremia exposure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Objectives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 Cliniques (1/3)</vt:lpstr>
      <vt:lpstr>Cas cliniques (2/3)</vt:lpstr>
      <vt:lpstr>Cas Cliniques (3/3)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fausto.ciccacci.411460</cp:lastModifiedBy>
  <cp:revision>756</cp:revision>
  <cp:lastPrinted>2025-01-17T09:24:06Z</cp:lastPrinted>
  <dcterms:created xsi:type="dcterms:W3CDTF">2025-01-08T14:31:50Z</dcterms:created>
  <dcterms:modified xsi:type="dcterms:W3CDTF">2025-07-13T16:29:45Z</dcterms:modified>
</cp:coreProperties>
</file>