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56" r:id="rId2"/>
    <p:sldId id="257" r:id="rId3"/>
    <p:sldId id="258" r:id="rId4"/>
    <p:sldId id="272" r:id="rId5"/>
    <p:sldId id="262" r:id="rId6"/>
    <p:sldId id="259" r:id="rId7"/>
    <p:sldId id="280" r:id="rId8"/>
    <p:sldId id="281" r:id="rId9"/>
    <p:sldId id="261" r:id="rId10"/>
    <p:sldId id="277" r:id="rId11"/>
    <p:sldId id="263" r:id="rId12"/>
    <p:sldId id="264" r:id="rId13"/>
    <p:sldId id="271" r:id="rId14"/>
    <p:sldId id="278" r:id="rId15"/>
    <p:sldId id="279" r:id="rId16"/>
    <p:sldId id="274" r:id="rId17"/>
    <p:sldId id="266" r:id="rId18"/>
    <p:sldId id="270" r:id="rId19"/>
    <p:sldId id="275" r:id="rId20"/>
    <p:sldId id="268" r:id="rId21"/>
    <p:sldId id="273" r:id="rId22"/>
    <p:sldId id="282" r:id="rId23"/>
    <p:sldId id="283" r:id="rId24"/>
    <p:sldId id="284" r:id="rId25"/>
    <p:sldId id="285" r:id="rId26"/>
  </p:sldIdLst>
  <p:sldSz cx="14630400" cy="8229600"/>
  <p:notesSz cx="8229600" cy="14630400"/>
  <p:embeddedFontLst>
    <p:embeddedFont>
      <p:font typeface="Raleway" pitchFamily="2" charset="77"/>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4610"/>
  </p:normalViewPr>
  <p:slideViewPr>
    <p:cSldViewPr snapToGrid="0" snapToObjects="1">
      <p:cViewPr>
        <p:scale>
          <a:sx n="78" d="100"/>
          <a:sy n="78" d="100"/>
        </p:scale>
        <p:origin x="106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63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CECF-CC02-8F22-D926-E42239EED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DE8C7-8DA9-FBE7-FAE9-6C68572B3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0C467-E83E-867B-2105-6030BE55E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3D9BE8-A0BD-60C8-EFC7-0C706489C4F1}"/>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23966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C7E4-14B2-4609-EE40-328D5F7C6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981E5-6846-8B36-5373-B937AA5CA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EBCB6-1AA5-7346-89A4-408E9147AA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FA8B17-A0B8-34C7-0DF4-3B902182E12C}"/>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36505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92565-C3C6-5AF0-E49C-12ADBEE8D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B798A-7AFA-17DC-72FB-8B868E4C6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31161-F207-39DE-D1CF-9DAEEFF84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647556-FE8A-761A-E5B8-5FEAA833B419}"/>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66505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27CEC-F516-E8C4-ED3A-E6807972B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E70D9-F7E1-49F2-3FC8-25623E9CF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E4F06-43B3-FA3E-88C1-1744E5A371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BF018B-CCC1-B3AF-18D6-102A2BABF456}"/>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52332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64677-299E-C1C6-D503-474B2922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1178F-BDCD-5219-46F3-B1B5886D0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4DEB6-EAA1-6C2E-FE36-01BD40EE6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F816A1-A93E-F9ED-DF44-CC5E8D2F30BD}"/>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400226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37C33-93DF-88A3-1C2A-1AC0BBA06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40AC9-DD0A-131E-95DE-F95322A1A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26191-1087-7349-CAB1-DDA9496535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D0083B-7AAA-90C6-0405-D03DED2FA5CB}"/>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291020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8F22-88CF-E930-18AC-D74F347D0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4D9EE-5108-21EB-15A8-6265E4FE6A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2DCBB-BEF0-8B95-3EA7-36E9C98546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464F81-AF93-0AAF-7F75-14F01AF39A46}"/>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399217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47D3-7A29-051B-6AA5-533262F5F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7170E-FAE9-E82E-4D3A-7C040F278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D3EF2-A5EC-B4A1-40C1-8C0278D3EB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DAC78A-A760-2B8D-9880-CC21C4119E40}"/>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85064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33CA-F60A-5DAA-6B26-9D0D7267C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7E193-331B-ECA8-5C1E-A1CE371ED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60C5F-F1B3-D5E3-4762-09608B9932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DF4760-CD12-CB47-F923-D86191A25C3C}"/>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26284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ACA0-FF9B-C633-7C13-702CCD4EE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DC011-007C-B8DA-F2E4-2ABA401F1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B0DA2-AF20-22DF-4D6C-80C3C409CB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A94A03-E6E9-1FEA-9E60-DE5F0B21AE06}"/>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91248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Picture 4" descr="A red ribbon and black text&#10;&#10;AI-generated content may be incorrect.">
            <a:extLst>
              <a:ext uri="{FF2B5EF4-FFF2-40B4-BE49-F238E27FC236}">
                <a16:creationId xmlns:a16="http://schemas.microsoft.com/office/drawing/2014/main" id="{D4A55793-820E-374A-0EBC-B601559553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72100" y="1"/>
            <a:ext cx="2658300" cy="1084532"/>
          </a:xfrm>
          <a:prstGeom prst="rect">
            <a:avLst/>
          </a:prstGeom>
        </p:spPr>
      </p:pic>
    </p:spTree>
  </p:cSld>
  <p:clrMapOvr>
    <a:masterClrMapping/>
  </p:clrMapOvr>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4" descr="A red ribbon and black text&#10;&#10;AI-generated content may be incorrect.">
            <a:extLst>
              <a:ext uri="{FF2B5EF4-FFF2-40B4-BE49-F238E27FC236}">
                <a16:creationId xmlns:a16="http://schemas.microsoft.com/office/drawing/2014/main" id="{F8C51C58-3AF1-F307-318C-EEB85FBE2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972100" y="1"/>
            <a:ext cx="2658300" cy="10845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383458" y="2408477"/>
            <a:ext cx="13863484" cy="1240155"/>
          </a:xfrm>
          <a:prstGeom prst="rect">
            <a:avLst/>
          </a:prstGeom>
          <a:noFill/>
          <a:ln/>
        </p:spPr>
        <p:txBody>
          <a:bodyPr wrap="square" lIns="0" tIns="0" rIns="0" bIns="0" rtlCol="0" anchor="t"/>
          <a:lstStyle/>
          <a:p>
            <a:pPr marL="0" indent="0" algn="ctr">
              <a:lnSpc>
                <a:spcPts val="4850"/>
              </a:lnSpc>
              <a:buNone/>
            </a:pPr>
            <a:r>
              <a:rPr lang="en-GB" sz="4400" dirty="0">
                <a:solidFill>
                  <a:srgbClr val="1B1B27"/>
                </a:solidFill>
                <a:latin typeface="Raleway" pitchFamily="34" charset="0"/>
                <a:ea typeface="Raleway" pitchFamily="34" charset="-122"/>
                <a:cs typeface="Raleway" pitchFamily="34" charset="-120"/>
              </a:rPr>
              <a:t>Dolutegravir Resistance:</a:t>
            </a:r>
          </a:p>
          <a:p>
            <a:pPr marL="0" indent="0" algn="ctr">
              <a:lnSpc>
                <a:spcPts val="4850"/>
              </a:lnSpc>
              <a:buNone/>
            </a:pPr>
            <a:r>
              <a:rPr lang="en-GB" sz="3900" dirty="0">
                <a:solidFill>
                  <a:srgbClr val="1B1B27"/>
                </a:solidFill>
                <a:latin typeface="Raleway" pitchFamily="34" charset="0"/>
                <a:ea typeface="Raleway" pitchFamily="34" charset="-122"/>
                <a:cs typeface="Raleway" pitchFamily="34" charset="-120"/>
              </a:rPr>
              <a:t>A Public Health Warning for HIV Service Models in Africa</a:t>
            </a:r>
            <a:endParaRPr lang="en-GB" sz="3900" dirty="0"/>
          </a:p>
        </p:txBody>
      </p:sp>
      <p:sp>
        <p:nvSpPr>
          <p:cNvPr id="3" name="Text 1"/>
          <p:cNvSpPr/>
          <p:nvPr/>
        </p:nvSpPr>
        <p:spPr>
          <a:xfrm>
            <a:off x="3436858" y="4243910"/>
            <a:ext cx="7756684" cy="310158"/>
          </a:xfrm>
          <a:prstGeom prst="rect">
            <a:avLst/>
          </a:prstGeom>
          <a:noFill/>
          <a:ln/>
        </p:spPr>
        <p:txBody>
          <a:bodyPr wrap="none" lIns="0" tIns="0" rIns="0" bIns="0" rtlCol="0" anchor="t"/>
          <a:lstStyle/>
          <a:p>
            <a:pPr marL="0" indent="0" algn="ctr">
              <a:lnSpc>
                <a:spcPts val="2400"/>
              </a:lnSpc>
              <a:buNone/>
            </a:pPr>
            <a:r>
              <a:rPr lang="en-GB" sz="3200" dirty="0">
                <a:solidFill>
                  <a:srgbClr val="1B1B27"/>
                </a:solidFill>
                <a:latin typeface="Raleway" pitchFamily="34" charset="0"/>
                <a:ea typeface="Raleway" pitchFamily="34" charset="-122"/>
                <a:cs typeface="Raleway" pitchFamily="34" charset="-120"/>
              </a:rPr>
              <a:t>Dr. Fausto </a:t>
            </a:r>
            <a:r>
              <a:rPr lang="en-GB" sz="3200" dirty="0" err="1">
                <a:solidFill>
                  <a:srgbClr val="1B1B27"/>
                </a:solidFill>
                <a:latin typeface="Raleway" pitchFamily="34" charset="0"/>
                <a:ea typeface="Raleway" pitchFamily="34" charset="-122"/>
                <a:cs typeface="Raleway" pitchFamily="34" charset="-120"/>
              </a:rPr>
              <a:t>Ciccacci</a:t>
            </a:r>
            <a:r>
              <a:rPr lang="en-GB" sz="3200" dirty="0">
                <a:solidFill>
                  <a:srgbClr val="1B1B27"/>
                </a:solidFill>
                <a:latin typeface="Raleway" pitchFamily="34" charset="0"/>
                <a:ea typeface="Raleway" pitchFamily="34" charset="-122"/>
                <a:cs typeface="Raleway" pitchFamily="34" charset="-120"/>
              </a:rPr>
              <a:t> – University of Rome Tor </a:t>
            </a:r>
            <a:r>
              <a:rPr lang="en-GB" sz="3200" dirty="0" err="1">
                <a:solidFill>
                  <a:srgbClr val="1B1B27"/>
                </a:solidFill>
                <a:latin typeface="Raleway" pitchFamily="34" charset="0"/>
                <a:ea typeface="Raleway" pitchFamily="34" charset="-122"/>
                <a:cs typeface="Raleway" pitchFamily="34" charset="-120"/>
              </a:rPr>
              <a:t>Vergata</a:t>
            </a:r>
            <a:endParaRPr lang="en-GB" sz="3200" dirty="0"/>
          </a:p>
        </p:txBody>
      </p:sp>
      <p:pic>
        <p:nvPicPr>
          <p:cNvPr id="7" name="Immagine 6" descr="Immagine che contiene testo, schermata, Carattere, logo&#10;&#10;Il contenuto generato dall'IA potrebbe non essere corretto.">
            <a:extLst>
              <a:ext uri="{FF2B5EF4-FFF2-40B4-BE49-F238E27FC236}">
                <a16:creationId xmlns:a16="http://schemas.microsoft.com/office/drawing/2014/main" id="{FF2B0D1D-0FAD-F081-BB6E-59E65C4827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1609" y="6006497"/>
            <a:ext cx="1131933" cy="1135312"/>
          </a:xfrm>
          <a:prstGeom prst="rect">
            <a:avLst/>
          </a:prstGeom>
        </p:spPr>
      </p:pic>
      <p:pic>
        <p:nvPicPr>
          <p:cNvPr id="8" name="Immagine 7" descr="Immagine che contiene disegnando, segnale&#10;&#10;Descrizione generata automaticamente">
            <a:extLst>
              <a:ext uri="{FF2B5EF4-FFF2-40B4-BE49-F238E27FC236}">
                <a16:creationId xmlns:a16="http://schemas.microsoft.com/office/drawing/2014/main" id="{68D5526E-F1F2-37E9-115F-BE35A7F1C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0027" y="6148837"/>
            <a:ext cx="2528048" cy="8506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9578-060A-9C22-554C-2FBFB175090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55B806A-EF03-D43B-DBC9-978316583338}"/>
              </a:ext>
            </a:extLst>
          </p:cNvPr>
          <p:cNvSpPr/>
          <p:nvPr/>
        </p:nvSpPr>
        <p:spPr>
          <a:xfrm>
            <a:off x="762317" y="602569"/>
            <a:ext cx="11181874"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The evolution of African Context: complexity</a:t>
            </a:r>
            <a:endParaRPr lang="en-GB" sz="3900" dirty="0"/>
          </a:p>
        </p:txBody>
      </p:sp>
      <p:pic>
        <p:nvPicPr>
          <p:cNvPr id="13" name="Immagine 12" descr="Immagine che contiene testo, schermata, Rettangolo, quadrato&#10;&#10;Il contenuto generato dall'IA potrebbe non essere corretto.">
            <a:extLst>
              <a:ext uri="{FF2B5EF4-FFF2-40B4-BE49-F238E27FC236}">
                <a16:creationId xmlns:a16="http://schemas.microsoft.com/office/drawing/2014/main" id="{6A3BF8F9-E282-628B-EF3D-1B028183BD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9008" y="1643658"/>
            <a:ext cx="6146205" cy="5562360"/>
          </a:xfrm>
          <a:prstGeom prst="rect">
            <a:avLst/>
          </a:prstGeom>
        </p:spPr>
      </p:pic>
      <p:sp>
        <p:nvSpPr>
          <p:cNvPr id="15" name="CasellaDiTesto 14">
            <a:extLst>
              <a:ext uri="{FF2B5EF4-FFF2-40B4-BE49-F238E27FC236}">
                <a16:creationId xmlns:a16="http://schemas.microsoft.com/office/drawing/2014/main" id="{F533D33B-28F8-4C8F-97C4-8BED6B9618B9}"/>
              </a:ext>
            </a:extLst>
          </p:cNvPr>
          <p:cNvSpPr txBox="1"/>
          <p:nvPr/>
        </p:nvSpPr>
        <p:spPr>
          <a:xfrm>
            <a:off x="8598312" y="7325254"/>
            <a:ext cx="5751842" cy="646331"/>
          </a:xfrm>
          <a:prstGeom prst="rect">
            <a:avLst/>
          </a:prstGeom>
          <a:noFill/>
        </p:spPr>
        <p:txBody>
          <a:bodyPr wrap="square">
            <a:spAutoFit/>
          </a:bodyPr>
          <a:lstStyle/>
          <a:p>
            <a:r>
              <a:rPr lang="en-GB" sz="1200" b="0" i="0" u="none" strike="noStrike" dirty="0" err="1">
                <a:solidFill>
                  <a:srgbClr val="222222"/>
                </a:solidFill>
                <a:effectLst/>
                <a:latin typeface="Arial" panose="020B0604020202020204" pitchFamily="34" charset="0"/>
              </a:rPr>
              <a:t>Ciccacci</a:t>
            </a:r>
            <a:r>
              <a:rPr lang="en-GB" sz="1200" b="0" i="0" u="none" strike="noStrike" dirty="0">
                <a:solidFill>
                  <a:srgbClr val="222222"/>
                </a:solidFill>
                <a:effectLst/>
                <a:latin typeface="Arial" panose="020B0604020202020204" pitchFamily="34" charset="0"/>
              </a:rPr>
              <a:t>, Fausto, et al. "Exploring diseases burden in HIV population: Results from the CHAO (Comorbidities in HIV/AIDS outpatients) cross-sectional study in Kenya." </a:t>
            </a:r>
            <a:r>
              <a:rPr lang="en-GB" sz="1200" b="0" i="1" u="none" strike="noStrike" dirty="0">
                <a:solidFill>
                  <a:srgbClr val="222222"/>
                </a:solidFill>
                <a:effectLst/>
                <a:latin typeface="Arial" panose="020B0604020202020204" pitchFamily="34" charset="0"/>
              </a:rPr>
              <a:t>Global Epidemiology</a:t>
            </a:r>
            <a:r>
              <a:rPr lang="en-GB" sz="1200" b="0" i="0" u="none" strike="noStrike" dirty="0">
                <a:solidFill>
                  <a:srgbClr val="222222"/>
                </a:solidFill>
                <a:effectLst/>
                <a:latin typeface="Arial" panose="020B0604020202020204" pitchFamily="34" charset="0"/>
              </a:rPr>
              <a:t> 8 (2024): 100174.</a:t>
            </a:r>
            <a:endParaRPr lang="en-GB" sz="1200" dirty="0"/>
          </a:p>
        </p:txBody>
      </p:sp>
      <p:pic>
        <p:nvPicPr>
          <p:cNvPr id="17" name="Immagine 16" descr="Immagine che contiene testo, schermata, diagramma, quadrato&#10;&#10;Il contenuto generato dall'IA potrebbe non essere corretto.">
            <a:extLst>
              <a:ext uri="{FF2B5EF4-FFF2-40B4-BE49-F238E27FC236}">
                <a16:creationId xmlns:a16="http://schemas.microsoft.com/office/drawing/2014/main" id="{9346E44D-770A-5C1D-8F15-5BE8E1EAB8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187" y="1842724"/>
            <a:ext cx="5164229" cy="5164229"/>
          </a:xfrm>
          <a:prstGeom prst="rect">
            <a:avLst/>
          </a:prstGeom>
        </p:spPr>
      </p:pic>
      <p:sp>
        <p:nvSpPr>
          <p:cNvPr id="19" name="CasellaDiTesto 18">
            <a:extLst>
              <a:ext uri="{FF2B5EF4-FFF2-40B4-BE49-F238E27FC236}">
                <a16:creationId xmlns:a16="http://schemas.microsoft.com/office/drawing/2014/main" id="{997B0EFE-0255-588B-EB98-7280CCF0915B}"/>
              </a:ext>
            </a:extLst>
          </p:cNvPr>
          <p:cNvSpPr txBox="1"/>
          <p:nvPr/>
        </p:nvSpPr>
        <p:spPr>
          <a:xfrm>
            <a:off x="472626" y="7221069"/>
            <a:ext cx="5559464" cy="646331"/>
          </a:xfrm>
          <a:prstGeom prst="rect">
            <a:avLst/>
          </a:prstGeom>
          <a:noFill/>
        </p:spPr>
        <p:txBody>
          <a:bodyPr wrap="square">
            <a:spAutoFit/>
          </a:bodyPr>
          <a:lstStyle/>
          <a:p>
            <a:r>
              <a:rPr lang="en-GB" sz="1200" b="0" i="0" u="none" strike="noStrike" dirty="0" err="1">
                <a:solidFill>
                  <a:srgbClr val="222222"/>
                </a:solidFill>
                <a:effectLst/>
                <a:latin typeface="Arial" panose="020B0604020202020204" pitchFamily="34" charset="0"/>
              </a:rPr>
              <a:t>Ciccacci</a:t>
            </a:r>
            <a:r>
              <a:rPr lang="en-GB" sz="1200" b="0" i="0" u="none" strike="noStrike" dirty="0">
                <a:solidFill>
                  <a:srgbClr val="222222"/>
                </a:solidFill>
                <a:effectLst/>
                <a:latin typeface="Arial" panose="020B0604020202020204" pitchFamily="34" charset="0"/>
              </a:rPr>
              <a:t>, Fausto, et al. "Noncommunicable diseases burden and risk factors in a cohort of HIV+ elderly patients in Malawi." </a:t>
            </a:r>
            <a:r>
              <a:rPr lang="en-GB" sz="1200" b="0" i="1" u="none" strike="noStrike" dirty="0">
                <a:solidFill>
                  <a:srgbClr val="222222"/>
                </a:solidFill>
                <a:effectLst/>
                <a:latin typeface="Arial" panose="020B0604020202020204" pitchFamily="34" charset="0"/>
              </a:rPr>
              <a:t>AIDS Research and Human Retroviruses</a:t>
            </a:r>
            <a:r>
              <a:rPr lang="en-GB" sz="1200" b="0" i="0" u="none" strike="noStrike" dirty="0">
                <a:solidFill>
                  <a:srgbClr val="222222"/>
                </a:solidFill>
                <a:effectLst/>
                <a:latin typeface="Arial" panose="020B0604020202020204" pitchFamily="34" charset="0"/>
              </a:rPr>
              <a:t> 35.11-12 (2019): 1106-1111.</a:t>
            </a:r>
            <a:endParaRPr lang="en-GB" sz="1200" dirty="0"/>
          </a:p>
        </p:txBody>
      </p:sp>
    </p:spTree>
    <p:extLst>
      <p:ext uri="{BB962C8B-B14F-4D97-AF65-F5344CB8AC3E}">
        <p14:creationId xmlns:p14="http://schemas.microsoft.com/office/powerpoint/2010/main" val="93101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56047"/>
            <a:ext cx="10818495" cy="589121"/>
          </a:xfrm>
          <a:prstGeom prst="rect">
            <a:avLst/>
          </a:prstGeom>
          <a:noFill/>
          <a:ln/>
        </p:spPr>
        <p:txBody>
          <a:bodyPr wrap="none" lIns="0" tIns="0" rIns="0" bIns="0" rtlCol="0" anchor="t"/>
          <a:lstStyle/>
          <a:p>
            <a:pPr marL="0" indent="0" algn="l">
              <a:lnSpc>
                <a:spcPts val="4600"/>
              </a:lnSpc>
              <a:buNone/>
            </a:pPr>
            <a:r>
              <a:rPr lang="en-GB" sz="3700" dirty="0">
                <a:solidFill>
                  <a:srgbClr val="1B1B27"/>
                </a:solidFill>
                <a:latin typeface="Raleway" pitchFamily="34" charset="0"/>
                <a:ea typeface="Raleway" pitchFamily="34" charset="-122"/>
                <a:cs typeface="Raleway" pitchFamily="34" charset="-120"/>
              </a:rPr>
              <a:t>The Public Health Response: Four Strategic Pillars</a:t>
            </a:r>
            <a:endParaRPr lang="en-GB" sz="37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7950" y="4194457"/>
            <a:ext cx="7434382" cy="7434382"/>
          </a:xfrm>
          <a:prstGeom prst="rect">
            <a:avLst/>
          </a:prstGeom>
        </p:spPr>
      </p:pic>
      <p:pic>
        <p:nvPicPr>
          <p:cNvPr id="4"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0275" y="6645775"/>
            <a:ext cx="318135" cy="397669"/>
          </a:xfrm>
          <a:prstGeom prst="rect">
            <a:avLst/>
          </a:prstGeom>
        </p:spPr>
      </p:pic>
      <p:pic>
        <p:nvPicPr>
          <p:cNvPr id="5"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7950" y="4194457"/>
            <a:ext cx="7434382" cy="7434382"/>
          </a:xfrm>
          <a:prstGeom prst="rect">
            <a:avLst/>
          </a:prstGeom>
        </p:spPr>
      </p:pic>
      <p:pic>
        <p:nvPicPr>
          <p:cNvPr id="6"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9035" y="5137015"/>
            <a:ext cx="318135" cy="397669"/>
          </a:xfrm>
          <a:prstGeom prst="rect">
            <a:avLst/>
          </a:prstGeom>
        </p:spPr>
      </p:pic>
      <p:pic>
        <p:nvPicPr>
          <p:cNvPr id="7" name="Image 4" descr="preencode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97950" y="4194457"/>
            <a:ext cx="7434382" cy="7434382"/>
          </a:xfrm>
          <a:prstGeom prst="rect">
            <a:avLst/>
          </a:prstGeom>
        </p:spPr>
      </p:pic>
      <p:pic>
        <p:nvPicPr>
          <p:cNvPr id="8" name="Image 5" descr="preencoded.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22754" y="5137015"/>
            <a:ext cx="318135" cy="397669"/>
          </a:xfrm>
          <a:prstGeom prst="rect">
            <a:avLst/>
          </a:prstGeom>
        </p:spPr>
      </p:pic>
      <p:pic>
        <p:nvPicPr>
          <p:cNvPr id="9" name="Image 6" descr="preencoded.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97950" y="4194457"/>
            <a:ext cx="7434382" cy="7434382"/>
          </a:xfrm>
          <a:prstGeom prst="rect">
            <a:avLst/>
          </a:prstGeom>
        </p:spPr>
      </p:pic>
      <p:pic>
        <p:nvPicPr>
          <p:cNvPr id="10" name="Image 7" descr="preencode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31514" y="6645775"/>
            <a:ext cx="318135" cy="397669"/>
          </a:xfrm>
          <a:prstGeom prst="rect">
            <a:avLst/>
          </a:prstGeom>
        </p:spPr>
      </p:pic>
      <p:sp>
        <p:nvSpPr>
          <p:cNvPr id="12" name="Text 2"/>
          <p:cNvSpPr/>
          <p:nvPr/>
        </p:nvSpPr>
        <p:spPr>
          <a:xfrm>
            <a:off x="1139666" y="3881203"/>
            <a:ext cx="2356842" cy="294680"/>
          </a:xfrm>
          <a:prstGeom prst="rect">
            <a:avLst/>
          </a:prstGeom>
          <a:noFill/>
          <a:ln/>
        </p:spPr>
        <p:txBody>
          <a:bodyPr wrap="none" lIns="0" tIns="0" rIns="0" bIns="0" rtlCol="0" anchor="t"/>
          <a:lstStyle/>
          <a:p>
            <a:pPr marL="0" indent="0" algn="ctr">
              <a:lnSpc>
                <a:spcPts val="2300"/>
              </a:lnSpc>
              <a:buNone/>
            </a:pPr>
            <a:r>
              <a:rPr lang="en-GB" sz="1850" dirty="0">
                <a:solidFill>
                  <a:srgbClr val="1B1B27"/>
                </a:solidFill>
                <a:latin typeface="Raleway" pitchFamily="34" charset="0"/>
                <a:ea typeface="Raleway" pitchFamily="34" charset="-122"/>
                <a:cs typeface="Raleway" pitchFamily="34" charset="-120"/>
              </a:rPr>
              <a:t>DSD</a:t>
            </a:r>
            <a:endParaRPr lang="en-GB" sz="1850" dirty="0"/>
          </a:p>
        </p:txBody>
      </p:sp>
      <p:sp>
        <p:nvSpPr>
          <p:cNvPr id="13" name="Text 3"/>
          <p:cNvSpPr/>
          <p:nvPr/>
        </p:nvSpPr>
        <p:spPr>
          <a:xfrm>
            <a:off x="793790" y="4288992"/>
            <a:ext cx="3048595" cy="905113"/>
          </a:xfrm>
          <a:prstGeom prst="rect">
            <a:avLst/>
          </a:prstGeom>
          <a:noFill/>
          <a:ln/>
        </p:spPr>
        <p:txBody>
          <a:bodyPr wrap="square" lIns="0" tIns="0" rIns="0" bIns="0" rtlCol="0" anchor="t"/>
          <a:lstStyle/>
          <a:p>
            <a:pPr marL="0" indent="0" algn="ctr">
              <a:lnSpc>
                <a:spcPts val="2350"/>
              </a:lnSpc>
              <a:buNone/>
            </a:pPr>
            <a:r>
              <a:rPr lang="en-GB" sz="1450" dirty="0">
                <a:solidFill>
                  <a:srgbClr val="3C3939"/>
                </a:solidFill>
                <a:latin typeface="Roboto" pitchFamily="34" charset="0"/>
                <a:ea typeface="Roboto" pitchFamily="34" charset="-122"/>
                <a:cs typeface="Roboto" pitchFamily="34" charset="-120"/>
              </a:rPr>
              <a:t>Person-</a:t>
            </a:r>
            <a:r>
              <a:rPr lang="en-GB" sz="1450" dirty="0" err="1">
                <a:solidFill>
                  <a:srgbClr val="3C3939"/>
                </a:solidFill>
                <a:latin typeface="Roboto" pitchFamily="34" charset="0"/>
                <a:ea typeface="Roboto" pitchFamily="34" charset="-122"/>
                <a:cs typeface="Roboto" pitchFamily="34" charset="-120"/>
              </a:rPr>
              <a:t>centered</a:t>
            </a:r>
            <a:r>
              <a:rPr lang="en-GB" sz="1450" dirty="0">
                <a:solidFill>
                  <a:srgbClr val="3C3939"/>
                </a:solidFill>
                <a:latin typeface="Roboto" pitchFamily="34" charset="0"/>
                <a:ea typeface="Roboto" pitchFamily="34" charset="-122"/>
                <a:cs typeface="Roboto" pitchFamily="34" charset="-120"/>
              </a:rPr>
              <a:t> care that evolves beyond simplified models to address individual needs</a:t>
            </a:r>
            <a:endParaRPr lang="en-GB" sz="1450" dirty="0"/>
          </a:p>
        </p:txBody>
      </p:sp>
      <p:sp>
        <p:nvSpPr>
          <p:cNvPr id="14" name="Text 4"/>
          <p:cNvSpPr/>
          <p:nvPr/>
        </p:nvSpPr>
        <p:spPr>
          <a:xfrm>
            <a:off x="4193977" y="2975852"/>
            <a:ext cx="2910959" cy="294680"/>
          </a:xfrm>
          <a:prstGeom prst="rect">
            <a:avLst/>
          </a:prstGeom>
          <a:noFill/>
          <a:ln/>
        </p:spPr>
        <p:txBody>
          <a:bodyPr wrap="none" lIns="0" tIns="0" rIns="0" bIns="0" rtlCol="0" anchor="t"/>
          <a:lstStyle/>
          <a:p>
            <a:pPr marL="0" indent="0" algn="ctr">
              <a:lnSpc>
                <a:spcPts val="2300"/>
              </a:lnSpc>
              <a:buNone/>
            </a:pPr>
            <a:r>
              <a:rPr lang="en-GB" sz="1850" dirty="0">
                <a:solidFill>
                  <a:srgbClr val="1B1B27"/>
                </a:solidFill>
                <a:latin typeface="Raleway" pitchFamily="34" charset="0"/>
                <a:ea typeface="Raleway" pitchFamily="34" charset="-122"/>
                <a:cs typeface="Raleway" pitchFamily="34" charset="-120"/>
              </a:rPr>
              <a:t>Routine Resistance Testing</a:t>
            </a:r>
            <a:endParaRPr lang="en-GB" sz="1850" dirty="0"/>
          </a:p>
        </p:txBody>
      </p:sp>
      <p:sp>
        <p:nvSpPr>
          <p:cNvPr id="15" name="Text 5"/>
          <p:cNvSpPr/>
          <p:nvPr/>
        </p:nvSpPr>
        <p:spPr>
          <a:xfrm>
            <a:off x="4125158" y="3383641"/>
            <a:ext cx="3048595" cy="603409"/>
          </a:xfrm>
          <a:prstGeom prst="rect">
            <a:avLst/>
          </a:prstGeom>
          <a:noFill/>
          <a:ln/>
        </p:spPr>
        <p:txBody>
          <a:bodyPr wrap="square" lIns="0" tIns="0" rIns="0" bIns="0" rtlCol="0" anchor="t"/>
          <a:lstStyle/>
          <a:p>
            <a:pPr marL="0" indent="0" algn="ctr">
              <a:lnSpc>
                <a:spcPts val="2350"/>
              </a:lnSpc>
              <a:buNone/>
            </a:pPr>
            <a:r>
              <a:rPr lang="en-GB" sz="1450" dirty="0">
                <a:solidFill>
                  <a:srgbClr val="3C3939"/>
                </a:solidFill>
                <a:latin typeface="Roboto" pitchFamily="34" charset="0"/>
                <a:ea typeface="Roboto" pitchFamily="34" charset="-122"/>
                <a:cs typeface="Roboto" pitchFamily="34" charset="-120"/>
              </a:rPr>
              <a:t>Integration of resistance monitoring into standard care protocols</a:t>
            </a:r>
            <a:endParaRPr lang="en-GB" sz="1450" dirty="0"/>
          </a:p>
        </p:txBody>
      </p:sp>
      <p:sp>
        <p:nvSpPr>
          <p:cNvPr id="16" name="Text 6"/>
          <p:cNvSpPr/>
          <p:nvPr/>
        </p:nvSpPr>
        <p:spPr>
          <a:xfrm>
            <a:off x="7614999" y="2975852"/>
            <a:ext cx="2731651" cy="294680"/>
          </a:xfrm>
          <a:prstGeom prst="rect">
            <a:avLst/>
          </a:prstGeom>
          <a:noFill/>
          <a:ln/>
        </p:spPr>
        <p:txBody>
          <a:bodyPr wrap="none" lIns="0" tIns="0" rIns="0" bIns="0" rtlCol="0" anchor="t"/>
          <a:lstStyle/>
          <a:p>
            <a:pPr marL="0" indent="0" algn="ctr">
              <a:lnSpc>
                <a:spcPts val="2300"/>
              </a:lnSpc>
              <a:buNone/>
            </a:pPr>
            <a:r>
              <a:rPr lang="en-GB" sz="1850" dirty="0">
                <a:solidFill>
                  <a:srgbClr val="1B1B27"/>
                </a:solidFill>
                <a:latin typeface="Raleway" pitchFamily="34" charset="0"/>
                <a:ea typeface="Raleway" pitchFamily="34" charset="-122"/>
                <a:cs typeface="Raleway" pitchFamily="34" charset="-120"/>
              </a:rPr>
              <a:t>Community Engagement</a:t>
            </a:r>
            <a:endParaRPr lang="en-GB" sz="1850" dirty="0"/>
          </a:p>
        </p:txBody>
      </p:sp>
      <p:sp>
        <p:nvSpPr>
          <p:cNvPr id="17" name="Text 7"/>
          <p:cNvSpPr/>
          <p:nvPr/>
        </p:nvSpPr>
        <p:spPr>
          <a:xfrm>
            <a:off x="7456527" y="3383641"/>
            <a:ext cx="3048595" cy="603409"/>
          </a:xfrm>
          <a:prstGeom prst="rect">
            <a:avLst/>
          </a:prstGeom>
          <a:noFill/>
          <a:ln/>
        </p:spPr>
        <p:txBody>
          <a:bodyPr wrap="square" lIns="0" tIns="0" rIns="0" bIns="0" rtlCol="0" anchor="t"/>
          <a:lstStyle/>
          <a:p>
            <a:pPr marL="0" indent="0" algn="ctr">
              <a:lnSpc>
                <a:spcPts val="2350"/>
              </a:lnSpc>
              <a:buNone/>
            </a:pPr>
            <a:r>
              <a:rPr lang="en-GB" sz="1450" dirty="0">
                <a:solidFill>
                  <a:srgbClr val="3C3939"/>
                </a:solidFill>
                <a:latin typeface="Roboto" pitchFamily="34" charset="0"/>
                <a:ea typeface="Roboto" pitchFamily="34" charset="-122"/>
                <a:cs typeface="Roboto" pitchFamily="34" charset="-120"/>
              </a:rPr>
              <a:t>Rebuilding support networks and human connections in care delivery</a:t>
            </a:r>
            <a:endParaRPr lang="en-GB" sz="1450" dirty="0"/>
          </a:p>
        </p:txBody>
      </p:sp>
      <p:sp>
        <p:nvSpPr>
          <p:cNvPr id="18" name="Text 8"/>
          <p:cNvSpPr/>
          <p:nvPr/>
        </p:nvSpPr>
        <p:spPr>
          <a:xfrm>
            <a:off x="10787896" y="3888228"/>
            <a:ext cx="3048714" cy="589359"/>
          </a:xfrm>
          <a:prstGeom prst="rect">
            <a:avLst/>
          </a:prstGeom>
          <a:noFill/>
          <a:ln/>
        </p:spPr>
        <p:txBody>
          <a:bodyPr wrap="square" lIns="0" tIns="0" rIns="0" bIns="0" rtlCol="0" anchor="t"/>
          <a:lstStyle/>
          <a:p>
            <a:pPr marL="0" indent="0" algn="ctr">
              <a:lnSpc>
                <a:spcPts val="2300"/>
              </a:lnSpc>
              <a:buNone/>
            </a:pPr>
            <a:r>
              <a:rPr lang="en-GB" sz="1850" dirty="0">
                <a:solidFill>
                  <a:srgbClr val="1B1B27"/>
                </a:solidFill>
                <a:latin typeface="Raleway" pitchFamily="34" charset="0"/>
                <a:ea typeface="Raleway" pitchFamily="34" charset="-122"/>
                <a:cs typeface="Raleway" pitchFamily="34" charset="-120"/>
              </a:rPr>
              <a:t>Expanded Treatment Options</a:t>
            </a:r>
            <a:endParaRPr lang="en-GB" sz="1850" dirty="0"/>
          </a:p>
        </p:txBody>
      </p:sp>
      <p:sp>
        <p:nvSpPr>
          <p:cNvPr id="19" name="Text 9"/>
          <p:cNvSpPr/>
          <p:nvPr/>
        </p:nvSpPr>
        <p:spPr>
          <a:xfrm>
            <a:off x="10787896" y="4590697"/>
            <a:ext cx="3048714" cy="603409"/>
          </a:xfrm>
          <a:prstGeom prst="rect">
            <a:avLst/>
          </a:prstGeom>
          <a:noFill/>
          <a:ln/>
        </p:spPr>
        <p:txBody>
          <a:bodyPr wrap="square" lIns="0" tIns="0" rIns="0" bIns="0" rtlCol="0" anchor="t"/>
          <a:lstStyle/>
          <a:p>
            <a:pPr marL="0" indent="0" algn="ctr">
              <a:lnSpc>
                <a:spcPts val="2350"/>
              </a:lnSpc>
              <a:buNone/>
            </a:pPr>
            <a:r>
              <a:rPr lang="en-GB" sz="1450" dirty="0">
                <a:solidFill>
                  <a:srgbClr val="3C3939"/>
                </a:solidFill>
                <a:latin typeface="Roboto" pitchFamily="34" charset="0"/>
                <a:ea typeface="Roboto" pitchFamily="34" charset="-122"/>
                <a:cs typeface="Roboto" pitchFamily="34" charset="-120"/>
              </a:rPr>
              <a:t>Ensuring access to alternative regimens when resistance emerges</a:t>
            </a:r>
            <a:endParaRPr lang="en-GB"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11998"/>
            <a:ext cx="9306044"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1: DSD – Tailored, Not Simplified</a:t>
            </a:r>
            <a:endParaRPr lang="en-GB" sz="3900" dirty="0"/>
          </a:p>
        </p:txBody>
      </p:sp>
      <p:sp>
        <p:nvSpPr>
          <p:cNvPr id="3" name="Text 1"/>
          <p:cNvSpPr/>
          <p:nvPr/>
        </p:nvSpPr>
        <p:spPr>
          <a:xfrm>
            <a:off x="793790" y="2606516"/>
            <a:ext cx="4956453" cy="372070"/>
          </a:xfrm>
          <a:prstGeom prst="rect">
            <a:avLst/>
          </a:prstGeom>
          <a:noFill/>
          <a:ln/>
        </p:spPr>
        <p:txBody>
          <a:bodyPr wrap="none" lIns="0" tIns="0" rIns="0" bIns="0" rtlCol="0" anchor="t"/>
          <a:lstStyle/>
          <a:p>
            <a:pPr marL="0" indent="0" algn="l">
              <a:lnSpc>
                <a:spcPts val="2900"/>
              </a:lnSpc>
              <a:buNone/>
            </a:pPr>
            <a:r>
              <a:rPr lang="en-GB" sz="2800" dirty="0">
                <a:solidFill>
                  <a:srgbClr val="1B1B27"/>
                </a:solidFill>
                <a:latin typeface="Raleway" pitchFamily="34" charset="0"/>
                <a:ea typeface="Raleway" pitchFamily="34" charset="-122"/>
                <a:cs typeface="Raleway" pitchFamily="34" charset="-120"/>
              </a:rPr>
              <a:t>Moving Beyond Binary Classification</a:t>
            </a:r>
            <a:endParaRPr lang="en-GB" sz="2800" dirty="0"/>
          </a:p>
        </p:txBody>
      </p:sp>
      <p:sp>
        <p:nvSpPr>
          <p:cNvPr id="4" name="Text 2"/>
          <p:cNvSpPr/>
          <p:nvPr/>
        </p:nvSpPr>
        <p:spPr>
          <a:xfrm>
            <a:off x="793790" y="3227147"/>
            <a:ext cx="6279356" cy="952619"/>
          </a:xfrm>
          <a:prstGeom prst="rect">
            <a:avLst/>
          </a:prstGeom>
          <a:noFill/>
          <a:ln/>
        </p:spPr>
        <p:txBody>
          <a:bodyPr wrap="square" lIns="0" tIns="0" rIns="0" bIns="0" rtlCol="0" anchor="t"/>
          <a:lstStyle/>
          <a:p>
            <a:pPr marL="0" indent="0" algn="l">
              <a:lnSpc>
                <a:spcPts val="2500"/>
              </a:lnSpc>
              <a:buNone/>
            </a:pPr>
            <a:r>
              <a:rPr lang="en-GB" dirty="0">
                <a:solidFill>
                  <a:srgbClr val="3C3939"/>
                </a:solidFill>
                <a:latin typeface="Roboto" pitchFamily="34" charset="0"/>
                <a:ea typeface="Roboto" pitchFamily="34" charset="-122"/>
                <a:cs typeface="Roboto" pitchFamily="34" charset="-120"/>
              </a:rPr>
              <a:t>Current differentiated service delivery (DSD) models often categorise patients simply as "stable" or "unstable," overlooking crucial nuances in their care needs.</a:t>
            </a:r>
            <a:endParaRPr lang="en-GB" dirty="0"/>
          </a:p>
        </p:txBody>
      </p:sp>
      <p:sp>
        <p:nvSpPr>
          <p:cNvPr id="5" name="Text 3"/>
          <p:cNvSpPr/>
          <p:nvPr/>
        </p:nvSpPr>
        <p:spPr>
          <a:xfrm>
            <a:off x="793790" y="4428327"/>
            <a:ext cx="6279356" cy="317540"/>
          </a:xfrm>
          <a:prstGeom prst="rect">
            <a:avLst/>
          </a:prstGeom>
          <a:noFill/>
          <a:ln/>
        </p:spPr>
        <p:txBody>
          <a:bodyPr wrap="none" lIns="0" tIns="0" rIns="0" bIns="0" rtlCol="0" anchor="t"/>
          <a:lstStyle/>
          <a:p>
            <a:pPr marL="0" indent="0" algn="l">
              <a:lnSpc>
                <a:spcPts val="2500"/>
              </a:lnSpc>
              <a:buNone/>
            </a:pPr>
            <a:r>
              <a:rPr lang="en-GB" dirty="0">
                <a:solidFill>
                  <a:srgbClr val="3C3939"/>
                </a:solidFill>
                <a:latin typeface="Roboto" pitchFamily="34" charset="0"/>
                <a:ea typeface="Roboto" pitchFamily="34" charset="-122"/>
                <a:cs typeface="Roboto" pitchFamily="34" charset="-120"/>
              </a:rPr>
              <a:t>DSD requires us to account for:</a:t>
            </a:r>
            <a:endParaRPr lang="en-GB" dirty="0"/>
          </a:p>
        </p:txBody>
      </p:sp>
      <p:sp>
        <p:nvSpPr>
          <p:cNvPr id="6" name="Text 4"/>
          <p:cNvSpPr/>
          <p:nvPr/>
        </p:nvSpPr>
        <p:spPr>
          <a:xfrm>
            <a:off x="793790" y="4994428"/>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dirty="0">
                <a:solidFill>
                  <a:srgbClr val="3C3939"/>
                </a:solidFill>
                <a:latin typeface="Roboto" pitchFamily="34" charset="0"/>
                <a:ea typeface="Roboto" pitchFamily="34" charset="-122"/>
                <a:cs typeface="Roboto" pitchFamily="34" charset="-120"/>
              </a:rPr>
              <a:t>Age-specific considerations</a:t>
            </a:r>
            <a:endParaRPr lang="en-GB" dirty="0"/>
          </a:p>
        </p:txBody>
      </p:sp>
      <p:sp>
        <p:nvSpPr>
          <p:cNvPr id="7" name="Text 5"/>
          <p:cNvSpPr/>
          <p:nvPr/>
        </p:nvSpPr>
        <p:spPr>
          <a:xfrm>
            <a:off x="793790" y="556052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dirty="0">
                <a:solidFill>
                  <a:srgbClr val="3C3939"/>
                </a:solidFill>
                <a:latin typeface="Roboto" pitchFamily="34" charset="0"/>
                <a:ea typeface="Roboto" pitchFamily="34" charset="-122"/>
                <a:cs typeface="Roboto" pitchFamily="34" charset="-120"/>
              </a:rPr>
              <a:t>Presence and severity of comorbidities</a:t>
            </a:r>
            <a:endParaRPr lang="en-GB" dirty="0"/>
          </a:p>
        </p:txBody>
      </p:sp>
      <p:sp>
        <p:nvSpPr>
          <p:cNvPr id="8" name="Text 6"/>
          <p:cNvSpPr/>
          <p:nvPr/>
        </p:nvSpPr>
        <p:spPr>
          <a:xfrm>
            <a:off x="793790" y="612663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dirty="0">
                <a:solidFill>
                  <a:srgbClr val="3C3939"/>
                </a:solidFill>
                <a:latin typeface="Roboto" pitchFamily="34" charset="0"/>
                <a:ea typeface="Roboto" pitchFamily="34" charset="-122"/>
                <a:cs typeface="Roboto" pitchFamily="34" charset="-120"/>
              </a:rPr>
              <a:t>Psychosocial needs and support systems</a:t>
            </a:r>
            <a:endParaRPr lang="en-GB" dirty="0"/>
          </a:p>
        </p:txBody>
      </p:sp>
      <p:sp>
        <p:nvSpPr>
          <p:cNvPr id="9" name="Text 7"/>
          <p:cNvSpPr/>
          <p:nvPr/>
        </p:nvSpPr>
        <p:spPr>
          <a:xfrm>
            <a:off x="793790" y="6692731"/>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dirty="0">
                <a:solidFill>
                  <a:srgbClr val="3C3939"/>
                </a:solidFill>
                <a:latin typeface="Roboto" pitchFamily="34" charset="0"/>
                <a:ea typeface="Roboto" pitchFamily="34" charset="-122"/>
                <a:cs typeface="Roboto" pitchFamily="34" charset="-120"/>
              </a:rPr>
              <a:t>Treatment history and adherence patterns</a:t>
            </a:r>
            <a:endParaRPr lang="en-GB" dirty="0"/>
          </a:p>
        </p:txBody>
      </p:sp>
      <p:sp>
        <p:nvSpPr>
          <p:cNvPr id="10" name="Text 8"/>
          <p:cNvSpPr/>
          <p:nvPr/>
        </p:nvSpPr>
        <p:spPr>
          <a:xfrm>
            <a:off x="793790" y="7258832"/>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dirty="0">
                <a:solidFill>
                  <a:srgbClr val="3C3939"/>
                </a:solidFill>
                <a:latin typeface="Roboto" pitchFamily="34" charset="0"/>
                <a:ea typeface="Roboto" pitchFamily="34" charset="-122"/>
                <a:cs typeface="Roboto" pitchFamily="34" charset="-120"/>
              </a:rPr>
              <a:t>Individual preferences and literacy levels</a:t>
            </a:r>
            <a:endParaRPr lang="en-GB" dirty="0"/>
          </a:p>
        </p:txBody>
      </p:sp>
      <p:sp>
        <p:nvSpPr>
          <p:cNvPr id="11" name="Text 9"/>
          <p:cNvSpPr/>
          <p:nvPr/>
        </p:nvSpPr>
        <p:spPr>
          <a:xfrm>
            <a:off x="8128001" y="6845932"/>
            <a:ext cx="5981700" cy="317540"/>
          </a:xfrm>
          <a:prstGeom prst="rect">
            <a:avLst/>
          </a:prstGeom>
          <a:noFill/>
          <a:ln/>
        </p:spPr>
        <p:txBody>
          <a:bodyPr wrap="none" lIns="0" tIns="0" rIns="0" bIns="0" rtlCol="0" anchor="t"/>
          <a:lstStyle/>
          <a:p>
            <a:pPr marL="0" indent="0" algn="l">
              <a:lnSpc>
                <a:spcPts val="2500"/>
              </a:lnSpc>
              <a:buNone/>
            </a:pPr>
            <a:r>
              <a:rPr lang="en-GB" b="1" dirty="0">
                <a:solidFill>
                  <a:srgbClr val="3C3939"/>
                </a:solidFill>
                <a:latin typeface="Roboto" pitchFamily="34" charset="0"/>
                <a:ea typeface="Roboto" pitchFamily="34" charset="-122"/>
                <a:cs typeface="Roboto" pitchFamily="34" charset="-120"/>
              </a:rPr>
              <a:t>Flexibility, not rigidity</a:t>
            </a:r>
            <a:endParaRPr lang="en-GB" dirty="0"/>
          </a:p>
        </p:txBody>
      </p:sp>
      <p:sp>
        <p:nvSpPr>
          <p:cNvPr id="12" name="Text 10"/>
          <p:cNvSpPr/>
          <p:nvPr/>
        </p:nvSpPr>
        <p:spPr>
          <a:xfrm>
            <a:off x="8128001" y="7252837"/>
            <a:ext cx="5981700" cy="635079"/>
          </a:xfrm>
          <a:prstGeom prst="rect">
            <a:avLst/>
          </a:prstGeom>
          <a:noFill/>
          <a:ln/>
        </p:spPr>
        <p:txBody>
          <a:bodyPr wrap="square" lIns="0" tIns="0" rIns="0" bIns="0" rtlCol="0" anchor="t"/>
          <a:lstStyle/>
          <a:p>
            <a:pPr marL="0" indent="0" algn="l">
              <a:lnSpc>
                <a:spcPts val="2500"/>
              </a:lnSpc>
              <a:buNone/>
            </a:pPr>
            <a:r>
              <a:rPr lang="en-GB" dirty="0">
                <a:solidFill>
                  <a:srgbClr val="3C3939"/>
                </a:solidFill>
                <a:latin typeface="Roboto" pitchFamily="34" charset="0"/>
                <a:ea typeface="Roboto" pitchFamily="34" charset="-122"/>
                <a:cs typeface="Roboto" pitchFamily="34" charset="-120"/>
              </a:rPr>
              <a:t>Services must adapt to individual needs rather than forcing patients to fit predefined pathways</a:t>
            </a:r>
            <a:endParaRPr lang="en-GB" dirty="0"/>
          </a:p>
        </p:txBody>
      </p:sp>
      <p:sp>
        <p:nvSpPr>
          <p:cNvPr id="13" name="Shape 11"/>
          <p:cNvSpPr/>
          <p:nvPr/>
        </p:nvSpPr>
        <p:spPr>
          <a:xfrm>
            <a:off x="7542015" y="2300748"/>
            <a:ext cx="45719" cy="3594989"/>
          </a:xfrm>
          <a:prstGeom prst="rect">
            <a:avLst/>
          </a:prstGeom>
          <a:solidFill>
            <a:srgbClr val="1B1B27"/>
          </a:solidFill>
          <a:ln/>
        </p:spPr>
        <p:txBody>
          <a:bodyPr/>
          <a:lstStyle/>
          <a:p>
            <a:endParaRPr lang="en-GB" sz="3200" dirty="0"/>
          </a:p>
        </p:txBody>
      </p:sp>
      <p:pic>
        <p:nvPicPr>
          <p:cNvPr id="14" name="Segnaposto contenuto 5" descr="Immagine che contiene testo, schermata, Carattere, Elementi grafici&#10;&#10;Descrizione generata automaticamente">
            <a:extLst>
              <a:ext uri="{FF2B5EF4-FFF2-40B4-BE49-F238E27FC236}">
                <a16:creationId xmlns:a16="http://schemas.microsoft.com/office/drawing/2014/main" id="{65BC27CB-E1B1-B43A-7B22-497C4FDC3D5A}"/>
              </a:ext>
            </a:extLst>
          </p:cNvPr>
          <p:cNvPicPr>
            <a:picLocks noChangeAspect="1"/>
          </p:cNvPicPr>
          <p:nvPr/>
        </p:nvPicPr>
        <p:blipFill>
          <a:blip r:embed="rId3"/>
          <a:stretch>
            <a:fillRect/>
          </a:stretch>
        </p:blipFill>
        <p:spPr>
          <a:xfrm>
            <a:off x="7736328" y="1613925"/>
            <a:ext cx="3382523" cy="4786590"/>
          </a:xfrm>
          <a:prstGeom prst="rect">
            <a:avLst/>
          </a:prstGeom>
          <a:ln>
            <a:solidFill>
              <a:schemeClr val="tx1"/>
            </a:solidFill>
          </a:ln>
        </p:spPr>
      </p:pic>
      <p:pic>
        <p:nvPicPr>
          <p:cNvPr id="15" name="Segnaposto contenuto 8">
            <a:extLst>
              <a:ext uri="{FF2B5EF4-FFF2-40B4-BE49-F238E27FC236}">
                <a16:creationId xmlns:a16="http://schemas.microsoft.com/office/drawing/2014/main" id="{BB053ABC-A4C1-744A-54E2-8A14CB25713D}"/>
              </a:ext>
            </a:extLst>
          </p:cNvPr>
          <p:cNvPicPr>
            <a:picLocks noChangeAspect="1"/>
          </p:cNvPicPr>
          <p:nvPr/>
        </p:nvPicPr>
        <p:blipFill>
          <a:blip r:embed="rId4"/>
          <a:stretch>
            <a:fillRect/>
          </a:stretch>
        </p:blipFill>
        <p:spPr>
          <a:xfrm>
            <a:off x="10913318" y="2014660"/>
            <a:ext cx="3195752" cy="478659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DD49D-84CD-420C-5739-00773831702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EC8E05C-942B-FCA9-AC7E-CBC44534D5D2}"/>
              </a:ext>
            </a:extLst>
          </p:cNvPr>
          <p:cNvSpPr/>
          <p:nvPr/>
        </p:nvSpPr>
        <p:spPr>
          <a:xfrm>
            <a:off x="325417" y="759473"/>
            <a:ext cx="13792364"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2: Resistance Testing – From Surveillance to Routine</a:t>
            </a:r>
            <a:endParaRPr lang="en-GB" sz="3900" dirty="0"/>
          </a:p>
        </p:txBody>
      </p:sp>
      <p:sp>
        <p:nvSpPr>
          <p:cNvPr id="15" name="CasellaDiTesto 14">
            <a:extLst>
              <a:ext uri="{FF2B5EF4-FFF2-40B4-BE49-F238E27FC236}">
                <a16:creationId xmlns:a16="http://schemas.microsoft.com/office/drawing/2014/main" id="{75DD9A80-F0BD-AD76-B29D-2B495C60B0A2}"/>
              </a:ext>
            </a:extLst>
          </p:cNvPr>
          <p:cNvSpPr txBox="1"/>
          <p:nvPr/>
        </p:nvSpPr>
        <p:spPr>
          <a:xfrm>
            <a:off x="231816" y="2420655"/>
            <a:ext cx="6546763" cy="1754326"/>
          </a:xfrm>
          <a:prstGeom prst="rect">
            <a:avLst/>
          </a:prstGeom>
          <a:noFill/>
        </p:spPr>
        <p:txBody>
          <a:bodyPr wrap="square">
            <a:spAutoFit/>
          </a:bodyPr>
          <a:lstStyle/>
          <a:p>
            <a:r>
              <a:rPr lang="en-GB" sz="1800" dirty="0"/>
              <a:t>EACS guidelines: </a:t>
            </a:r>
            <a:r>
              <a:rPr lang="en-GB" sz="1800" i="1" dirty="0"/>
              <a:t>«</a:t>
            </a:r>
            <a:r>
              <a:rPr lang="en-GB" i="1" dirty="0"/>
              <a:t>Genotypic resistance testing is recommended prior to initiation of ART, ideally at the time of HIV diagnosis.</a:t>
            </a:r>
            <a:r>
              <a:rPr lang="en-GB" sz="1800" i="1" dirty="0"/>
              <a:t>»</a:t>
            </a:r>
          </a:p>
          <a:p>
            <a:endParaRPr lang="en-GB" i="1" dirty="0"/>
          </a:p>
          <a:p>
            <a:r>
              <a:rPr lang="en-GB" dirty="0"/>
              <a:t>DHHS guidelines: «</a:t>
            </a:r>
            <a:r>
              <a:rPr lang="en-GB" i="1" dirty="0"/>
              <a:t>HIV drug-resistance testing is recommended at entry into care for people with HIV to guide the selection of the initial antiretroviral (ARV) regimen-</a:t>
            </a:r>
            <a:r>
              <a:rPr lang="en-GB" dirty="0"/>
              <a:t>»</a:t>
            </a:r>
          </a:p>
        </p:txBody>
      </p:sp>
    </p:spTree>
    <p:extLst>
      <p:ext uri="{BB962C8B-B14F-4D97-AF65-F5344CB8AC3E}">
        <p14:creationId xmlns:p14="http://schemas.microsoft.com/office/powerpoint/2010/main" val="204381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4EF6-73B5-AB1C-3A42-2394661DD16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62C2A7A-1D6B-CD1B-1C5D-607DBC921648}"/>
              </a:ext>
            </a:extLst>
          </p:cNvPr>
          <p:cNvSpPr/>
          <p:nvPr/>
        </p:nvSpPr>
        <p:spPr>
          <a:xfrm>
            <a:off x="325417" y="759473"/>
            <a:ext cx="13792364"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2: Resistance Testing – From Surveillance to Routine</a:t>
            </a:r>
            <a:endParaRPr lang="en-GB" sz="3900" dirty="0"/>
          </a:p>
        </p:txBody>
      </p:sp>
      <p:sp>
        <p:nvSpPr>
          <p:cNvPr id="15" name="CasellaDiTesto 14">
            <a:extLst>
              <a:ext uri="{FF2B5EF4-FFF2-40B4-BE49-F238E27FC236}">
                <a16:creationId xmlns:a16="http://schemas.microsoft.com/office/drawing/2014/main" id="{19C3B618-3CB9-D246-E7AE-41C033CB72C4}"/>
              </a:ext>
            </a:extLst>
          </p:cNvPr>
          <p:cNvSpPr txBox="1"/>
          <p:nvPr/>
        </p:nvSpPr>
        <p:spPr>
          <a:xfrm>
            <a:off x="231816" y="2420655"/>
            <a:ext cx="6546763" cy="1754326"/>
          </a:xfrm>
          <a:prstGeom prst="rect">
            <a:avLst/>
          </a:prstGeom>
          <a:noFill/>
        </p:spPr>
        <p:txBody>
          <a:bodyPr wrap="square">
            <a:spAutoFit/>
          </a:bodyPr>
          <a:lstStyle/>
          <a:p>
            <a:r>
              <a:rPr lang="en-GB" sz="1800" dirty="0"/>
              <a:t>EACS guidelines: </a:t>
            </a:r>
            <a:r>
              <a:rPr lang="en-GB" sz="1800" i="1" dirty="0"/>
              <a:t>«</a:t>
            </a:r>
            <a:r>
              <a:rPr lang="en-GB" i="1" dirty="0"/>
              <a:t>Genotypic resistance testing is recommended prior to initiation of ART, ideally at the time of HIV diagnosis.</a:t>
            </a:r>
            <a:r>
              <a:rPr lang="en-GB" sz="1800" i="1" dirty="0"/>
              <a:t>»</a:t>
            </a:r>
          </a:p>
          <a:p>
            <a:endParaRPr lang="en-GB" i="1" dirty="0"/>
          </a:p>
          <a:p>
            <a:r>
              <a:rPr lang="en-GB" dirty="0"/>
              <a:t>DHHS guidelines: «</a:t>
            </a:r>
            <a:r>
              <a:rPr lang="en-GB" i="1" dirty="0"/>
              <a:t>HIV drug-resistance testing is recommended at entry into care for people with HIV to guide the selection of the initial antiretroviral (ARV) regimen-</a:t>
            </a:r>
            <a:r>
              <a:rPr lang="en-GB" dirty="0"/>
              <a:t>»</a:t>
            </a:r>
          </a:p>
        </p:txBody>
      </p:sp>
      <p:sp>
        <p:nvSpPr>
          <p:cNvPr id="16" name="CasellaDiTesto 15">
            <a:extLst>
              <a:ext uri="{FF2B5EF4-FFF2-40B4-BE49-F238E27FC236}">
                <a16:creationId xmlns:a16="http://schemas.microsoft.com/office/drawing/2014/main" id="{6E7E8D77-03DF-3D23-5A43-27525599A090}"/>
              </a:ext>
            </a:extLst>
          </p:cNvPr>
          <p:cNvSpPr txBox="1"/>
          <p:nvPr/>
        </p:nvSpPr>
        <p:spPr>
          <a:xfrm>
            <a:off x="325417" y="6306797"/>
            <a:ext cx="7137218" cy="923330"/>
          </a:xfrm>
          <a:prstGeom prst="rect">
            <a:avLst/>
          </a:prstGeom>
          <a:noFill/>
        </p:spPr>
        <p:txBody>
          <a:bodyPr wrap="square">
            <a:spAutoFit/>
          </a:bodyPr>
          <a:lstStyle/>
          <a:p>
            <a:r>
              <a:rPr lang="en-GB" dirty="0"/>
              <a:t>WHO guidelines: «</a:t>
            </a:r>
            <a:r>
              <a:rPr lang="en-GB" i="1" dirty="0"/>
              <a:t>In settings or populations in which DTG is not accessible or unsuitable …  if feasible, HIV drug resistance testing can be considered to guide the selection of first-line ART regimen</a:t>
            </a:r>
            <a:r>
              <a:rPr lang="en-GB" dirty="0"/>
              <a:t>»</a:t>
            </a:r>
          </a:p>
        </p:txBody>
      </p:sp>
    </p:spTree>
    <p:extLst>
      <p:ext uri="{BB962C8B-B14F-4D97-AF65-F5344CB8AC3E}">
        <p14:creationId xmlns:p14="http://schemas.microsoft.com/office/powerpoint/2010/main" val="335737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501FC-25F8-5CE5-3CD6-38E52DA9604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97E53A1-0512-0E23-3C69-496237457C70}"/>
              </a:ext>
            </a:extLst>
          </p:cNvPr>
          <p:cNvSpPr/>
          <p:nvPr/>
        </p:nvSpPr>
        <p:spPr>
          <a:xfrm>
            <a:off x="325417" y="759473"/>
            <a:ext cx="13792364"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2: Resistance Testing – From Surveillance to Routine</a:t>
            </a:r>
            <a:endParaRPr lang="en-GB" sz="3900" dirty="0"/>
          </a:p>
        </p:txBody>
      </p:sp>
      <p:sp>
        <p:nvSpPr>
          <p:cNvPr id="15" name="CasellaDiTesto 14">
            <a:extLst>
              <a:ext uri="{FF2B5EF4-FFF2-40B4-BE49-F238E27FC236}">
                <a16:creationId xmlns:a16="http://schemas.microsoft.com/office/drawing/2014/main" id="{C856C1FB-B3B0-F23C-795C-01488B9C5B6E}"/>
              </a:ext>
            </a:extLst>
          </p:cNvPr>
          <p:cNvSpPr txBox="1"/>
          <p:nvPr/>
        </p:nvSpPr>
        <p:spPr>
          <a:xfrm>
            <a:off x="231816" y="2420655"/>
            <a:ext cx="6546763" cy="1754326"/>
          </a:xfrm>
          <a:prstGeom prst="rect">
            <a:avLst/>
          </a:prstGeom>
          <a:noFill/>
        </p:spPr>
        <p:txBody>
          <a:bodyPr wrap="square">
            <a:spAutoFit/>
          </a:bodyPr>
          <a:lstStyle/>
          <a:p>
            <a:r>
              <a:rPr lang="en-GB" sz="1800" dirty="0"/>
              <a:t>EACS guidelines: </a:t>
            </a:r>
            <a:r>
              <a:rPr lang="en-GB" sz="1800" i="1" dirty="0"/>
              <a:t>«</a:t>
            </a:r>
            <a:r>
              <a:rPr lang="en-GB" i="1" dirty="0"/>
              <a:t>Genotypic resistance testing is recommended prior to initiation of ART, ideally at the time of HIV diagnosis.</a:t>
            </a:r>
            <a:r>
              <a:rPr lang="en-GB" sz="1800" i="1" dirty="0"/>
              <a:t>»</a:t>
            </a:r>
          </a:p>
          <a:p>
            <a:endParaRPr lang="en-GB" i="1" dirty="0"/>
          </a:p>
          <a:p>
            <a:r>
              <a:rPr lang="en-GB" dirty="0"/>
              <a:t>DHHS guidelines: «</a:t>
            </a:r>
            <a:r>
              <a:rPr lang="en-GB" i="1" dirty="0"/>
              <a:t>HIV drug-resistance testing is recommended at entry into care for people with HIV to guide the selection of the initial antiretroviral (ARV) regimen-</a:t>
            </a:r>
            <a:r>
              <a:rPr lang="en-GB" dirty="0"/>
              <a:t>»</a:t>
            </a:r>
          </a:p>
        </p:txBody>
      </p:sp>
      <p:sp>
        <p:nvSpPr>
          <p:cNvPr id="16" name="CasellaDiTesto 15">
            <a:extLst>
              <a:ext uri="{FF2B5EF4-FFF2-40B4-BE49-F238E27FC236}">
                <a16:creationId xmlns:a16="http://schemas.microsoft.com/office/drawing/2014/main" id="{77F801A0-F4A5-BEE5-B2D2-1AD1AE4AD287}"/>
              </a:ext>
            </a:extLst>
          </p:cNvPr>
          <p:cNvSpPr txBox="1"/>
          <p:nvPr/>
        </p:nvSpPr>
        <p:spPr>
          <a:xfrm>
            <a:off x="325417" y="6306797"/>
            <a:ext cx="7137218" cy="923330"/>
          </a:xfrm>
          <a:prstGeom prst="rect">
            <a:avLst/>
          </a:prstGeom>
          <a:noFill/>
        </p:spPr>
        <p:txBody>
          <a:bodyPr wrap="square">
            <a:spAutoFit/>
          </a:bodyPr>
          <a:lstStyle/>
          <a:p>
            <a:r>
              <a:rPr lang="en-GB" dirty="0"/>
              <a:t>WHO guidelines: «</a:t>
            </a:r>
            <a:r>
              <a:rPr lang="en-GB" i="1" dirty="0"/>
              <a:t>In settings or populations in which DTG is not accessible or unsuitable …  if feasible, HIV drug resistance testing can be considered to guide the selection of first-line ART regimen</a:t>
            </a:r>
            <a:r>
              <a:rPr lang="en-GB" dirty="0"/>
              <a:t>»</a:t>
            </a:r>
          </a:p>
        </p:txBody>
      </p:sp>
      <p:pic>
        <p:nvPicPr>
          <p:cNvPr id="18" name="Immagine 17" descr="Immagine che contiene testo, schermata, Carattere, numero&#10;&#10;Il contenuto generato dall'IA potrebbe non essere corretto.">
            <a:extLst>
              <a:ext uri="{FF2B5EF4-FFF2-40B4-BE49-F238E27FC236}">
                <a16:creationId xmlns:a16="http://schemas.microsoft.com/office/drawing/2014/main" id="{5CB9DADF-D8A8-AE5A-A1DE-361916F197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7694" y="2168962"/>
            <a:ext cx="6050087" cy="5470499"/>
          </a:xfrm>
          <a:prstGeom prst="rect">
            <a:avLst/>
          </a:prstGeom>
        </p:spPr>
      </p:pic>
      <p:sp>
        <p:nvSpPr>
          <p:cNvPr id="19" name="Rettangolo 18">
            <a:extLst>
              <a:ext uri="{FF2B5EF4-FFF2-40B4-BE49-F238E27FC236}">
                <a16:creationId xmlns:a16="http://schemas.microsoft.com/office/drawing/2014/main" id="{8498FDF4-F511-8B40-9C96-7C7A62631E24}"/>
              </a:ext>
            </a:extLst>
          </p:cNvPr>
          <p:cNvSpPr/>
          <p:nvPr/>
        </p:nvSpPr>
        <p:spPr>
          <a:xfrm>
            <a:off x="8144933" y="3708400"/>
            <a:ext cx="5842000" cy="8876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270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23AA4-FEA8-B080-84AD-3931DDB0CE0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35F53FA-4714-FDF4-A6AE-1C3FA7732A78}"/>
              </a:ext>
            </a:extLst>
          </p:cNvPr>
          <p:cNvSpPr/>
          <p:nvPr/>
        </p:nvSpPr>
        <p:spPr>
          <a:xfrm>
            <a:off x="325417" y="759473"/>
            <a:ext cx="13792364"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2: Resistance Testing – From Surveillance to Routine</a:t>
            </a:r>
            <a:endParaRPr lang="en-GB" sz="3900" dirty="0"/>
          </a:p>
        </p:txBody>
      </p:sp>
      <p:sp>
        <p:nvSpPr>
          <p:cNvPr id="15" name="CasellaDiTesto 14">
            <a:extLst>
              <a:ext uri="{FF2B5EF4-FFF2-40B4-BE49-F238E27FC236}">
                <a16:creationId xmlns:a16="http://schemas.microsoft.com/office/drawing/2014/main" id="{7EB74EEB-2179-8E24-4485-CC7EB9A0C44C}"/>
              </a:ext>
            </a:extLst>
          </p:cNvPr>
          <p:cNvSpPr txBox="1"/>
          <p:nvPr/>
        </p:nvSpPr>
        <p:spPr>
          <a:xfrm>
            <a:off x="231816" y="2420655"/>
            <a:ext cx="6546763" cy="1754326"/>
          </a:xfrm>
          <a:prstGeom prst="rect">
            <a:avLst/>
          </a:prstGeom>
          <a:noFill/>
        </p:spPr>
        <p:txBody>
          <a:bodyPr wrap="square">
            <a:spAutoFit/>
          </a:bodyPr>
          <a:lstStyle/>
          <a:p>
            <a:r>
              <a:rPr lang="en-GB" sz="1800" dirty="0"/>
              <a:t>EACS guidelines: </a:t>
            </a:r>
            <a:r>
              <a:rPr lang="en-GB" sz="1800" i="1" dirty="0"/>
              <a:t>«</a:t>
            </a:r>
            <a:r>
              <a:rPr lang="en-GB" i="1" dirty="0"/>
              <a:t>Genotypic resistance testing is recommended prior to initiation of ART, ideally at the time of HIV diagnosis.</a:t>
            </a:r>
            <a:r>
              <a:rPr lang="en-GB" sz="1800" i="1" dirty="0"/>
              <a:t>»</a:t>
            </a:r>
          </a:p>
          <a:p>
            <a:endParaRPr lang="en-GB" i="1" dirty="0"/>
          </a:p>
          <a:p>
            <a:r>
              <a:rPr lang="en-GB" dirty="0"/>
              <a:t>DHHS </a:t>
            </a:r>
            <a:r>
              <a:rPr lang="en-GB" dirty="0" err="1"/>
              <a:t>giudelines</a:t>
            </a:r>
            <a:r>
              <a:rPr lang="en-GB" dirty="0"/>
              <a:t>: «</a:t>
            </a:r>
            <a:r>
              <a:rPr lang="en-GB" i="1" dirty="0"/>
              <a:t>HIV drug-resistance testing is recommended at entry into care for people with HIV to guide the selection of the initial antiretroviral (ARV) regimen-</a:t>
            </a:r>
            <a:r>
              <a:rPr lang="en-GB" dirty="0"/>
              <a:t>»</a:t>
            </a:r>
          </a:p>
        </p:txBody>
      </p:sp>
      <p:sp>
        <p:nvSpPr>
          <p:cNvPr id="16" name="CasellaDiTesto 15">
            <a:extLst>
              <a:ext uri="{FF2B5EF4-FFF2-40B4-BE49-F238E27FC236}">
                <a16:creationId xmlns:a16="http://schemas.microsoft.com/office/drawing/2014/main" id="{898A633C-1C8A-9880-42C9-2C8B3878A010}"/>
              </a:ext>
            </a:extLst>
          </p:cNvPr>
          <p:cNvSpPr txBox="1"/>
          <p:nvPr/>
        </p:nvSpPr>
        <p:spPr>
          <a:xfrm>
            <a:off x="325417" y="6306797"/>
            <a:ext cx="7137218" cy="923330"/>
          </a:xfrm>
          <a:prstGeom prst="rect">
            <a:avLst/>
          </a:prstGeom>
          <a:noFill/>
        </p:spPr>
        <p:txBody>
          <a:bodyPr wrap="square">
            <a:spAutoFit/>
          </a:bodyPr>
          <a:lstStyle/>
          <a:p>
            <a:r>
              <a:rPr lang="en-GB" dirty="0"/>
              <a:t>WHO guidelines: «</a:t>
            </a:r>
            <a:r>
              <a:rPr lang="en-GB" i="1" dirty="0"/>
              <a:t>In settings or populations in which DTG is not accessible or unsuitable …  if feasible, HIV drug resistance testing can be considered to guide the selection of first-line ART regimen</a:t>
            </a:r>
            <a:r>
              <a:rPr lang="en-GB" dirty="0"/>
              <a:t>»</a:t>
            </a:r>
          </a:p>
        </p:txBody>
      </p:sp>
      <p:pic>
        <p:nvPicPr>
          <p:cNvPr id="18" name="Immagine 17" descr="Immagine che contiene testo, schermata, Carattere, numero&#10;&#10;Il contenuto generato dall'IA potrebbe non essere corretto.">
            <a:extLst>
              <a:ext uri="{FF2B5EF4-FFF2-40B4-BE49-F238E27FC236}">
                <a16:creationId xmlns:a16="http://schemas.microsoft.com/office/drawing/2014/main" id="{96449BE5-9F8A-CDE8-56B8-DBFF092B5E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7694" y="2168962"/>
            <a:ext cx="6050087" cy="5470499"/>
          </a:xfrm>
          <a:prstGeom prst="rect">
            <a:avLst/>
          </a:prstGeom>
        </p:spPr>
      </p:pic>
      <p:sp>
        <p:nvSpPr>
          <p:cNvPr id="19" name="Rettangolo 18">
            <a:extLst>
              <a:ext uri="{FF2B5EF4-FFF2-40B4-BE49-F238E27FC236}">
                <a16:creationId xmlns:a16="http://schemas.microsoft.com/office/drawing/2014/main" id="{0CFFDD58-6B2A-3A9A-9CC8-2FCBE4B10243}"/>
              </a:ext>
            </a:extLst>
          </p:cNvPr>
          <p:cNvSpPr/>
          <p:nvPr/>
        </p:nvSpPr>
        <p:spPr>
          <a:xfrm>
            <a:off x="8144933" y="3708400"/>
            <a:ext cx="5842000" cy="88760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asellaDiTesto 2">
            <a:extLst>
              <a:ext uri="{FF2B5EF4-FFF2-40B4-BE49-F238E27FC236}">
                <a16:creationId xmlns:a16="http://schemas.microsoft.com/office/drawing/2014/main" id="{8DCF2038-F70A-FEBB-25CE-6C9E257E6031}"/>
              </a:ext>
            </a:extLst>
          </p:cNvPr>
          <p:cNvSpPr txBox="1"/>
          <p:nvPr/>
        </p:nvSpPr>
        <p:spPr>
          <a:xfrm>
            <a:off x="1872364" y="5068088"/>
            <a:ext cx="10885672" cy="646331"/>
          </a:xfrm>
          <a:prstGeom prst="rect">
            <a:avLst/>
          </a:prstGeom>
          <a:solidFill>
            <a:schemeClr val="accent2">
              <a:lumMod val="20000"/>
              <a:lumOff val="80000"/>
            </a:schemeClr>
          </a:solidFill>
          <a:ln>
            <a:solidFill>
              <a:schemeClr val="tx1"/>
            </a:solidFill>
          </a:ln>
        </p:spPr>
        <p:txBody>
          <a:bodyPr wrap="none" rtlCol="0">
            <a:spAutoFit/>
          </a:bodyPr>
          <a:lstStyle/>
          <a:p>
            <a:r>
              <a:rPr lang="en-GB" sz="3600" b="1" dirty="0"/>
              <a:t>We need resistance testing in </a:t>
            </a:r>
            <a:r>
              <a:rPr lang="en-GB" sz="3600" b="1" dirty="0" err="1"/>
              <a:t>clincal</a:t>
            </a:r>
            <a:r>
              <a:rPr lang="en-GB" sz="3600" b="1" dirty="0"/>
              <a:t> care in Africa, too!!</a:t>
            </a:r>
          </a:p>
        </p:txBody>
      </p:sp>
    </p:spTree>
    <p:extLst>
      <p:ext uri="{BB962C8B-B14F-4D97-AF65-F5344CB8AC3E}">
        <p14:creationId xmlns:p14="http://schemas.microsoft.com/office/powerpoint/2010/main" val="322045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99016"/>
            <a:ext cx="12818150"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3: Community Engagement</a:t>
            </a:r>
          </a:p>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People, Not Just Pills</a:t>
            </a:r>
            <a:endParaRPr lang="en-GB" sz="39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90" y="2437150"/>
            <a:ext cx="4926568" cy="4926568"/>
          </a:xfrm>
          <a:prstGeom prst="rect">
            <a:avLst/>
          </a:prstGeom>
        </p:spPr>
      </p:pic>
      <p:sp>
        <p:nvSpPr>
          <p:cNvPr id="4" name="Text 1"/>
          <p:cNvSpPr/>
          <p:nvPr/>
        </p:nvSpPr>
        <p:spPr>
          <a:xfrm>
            <a:off x="1091446" y="7586960"/>
            <a:ext cx="4628912" cy="317540"/>
          </a:xfrm>
          <a:prstGeom prst="rect">
            <a:avLst/>
          </a:prstGeom>
          <a:noFill/>
          <a:ln/>
        </p:spPr>
        <p:txBody>
          <a:bodyPr wrap="none" lIns="0" tIns="0" rIns="0" bIns="0" rtlCol="0" anchor="t"/>
          <a:lstStyle/>
          <a:p>
            <a:pPr marL="0" indent="0" algn="l">
              <a:lnSpc>
                <a:spcPts val="2500"/>
              </a:lnSpc>
              <a:buNone/>
            </a:pPr>
            <a:r>
              <a:rPr lang="en-GB" sz="1550" b="1" dirty="0">
                <a:solidFill>
                  <a:srgbClr val="3C3939"/>
                </a:solidFill>
                <a:latin typeface="Roboto" pitchFamily="34" charset="0"/>
                <a:ea typeface="Roboto" pitchFamily="34" charset="-122"/>
                <a:cs typeface="Roboto" pitchFamily="34" charset="-120"/>
              </a:rPr>
              <a:t>Rebuild human connection</a:t>
            </a:r>
            <a:endParaRPr lang="en-GB" sz="1550" dirty="0"/>
          </a:p>
        </p:txBody>
      </p:sp>
      <p:sp>
        <p:nvSpPr>
          <p:cNvPr id="5" name="Shape 2"/>
          <p:cNvSpPr/>
          <p:nvPr/>
        </p:nvSpPr>
        <p:spPr>
          <a:xfrm>
            <a:off x="793790" y="7586960"/>
            <a:ext cx="22860" cy="317540"/>
          </a:xfrm>
          <a:prstGeom prst="rect">
            <a:avLst/>
          </a:prstGeom>
          <a:solidFill>
            <a:srgbClr val="1B1B27"/>
          </a:solidFill>
          <a:ln/>
        </p:spPr>
        <p:txBody>
          <a:bodyPr/>
          <a:lstStyle/>
          <a:p>
            <a:endParaRPr lang="en-GB" dirty="0"/>
          </a:p>
        </p:txBody>
      </p:sp>
      <p:sp>
        <p:nvSpPr>
          <p:cNvPr id="6" name="Text 3"/>
          <p:cNvSpPr/>
          <p:nvPr/>
        </p:nvSpPr>
        <p:spPr>
          <a:xfrm>
            <a:off x="5979915" y="1928294"/>
            <a:ext cx="7632025" cy="635079"/>
          </a:xfrm>
          <a:prstGeom prst="rect">
            <a:avLst/>
          </a:prstGeom>
          <a:noFill/>
          <a:ln/>
        </p:spPr>
        <p:txBody>
          <a:bodyPr wrap="square" lIns="0" tIns="0" rIns="0" bIns="0" rtlCol="0" anchor="t"/>
          <a:lstStyle/>
          <a:p>
            <a:pPr marL="0" indent="0" algn="l">
              <a:lnSpc>
                <a:spcPts val="2500"/>
              </a:lnSpc>
              <a:buNone/>
            </a:pPr>
            <a:r>
              <a:rPr lang="en-GB" sz="2000" dirty="0">
                <a:solidFill>
                  <a:srgbClr val="3C3939"/>
                </a:solidFill>
                <a:latin typeface="Roboto" pitchFamily="34" charset="0"/>
                <a:ea typeface="Roboto" pitchFamily="34" charset="-122"/>
                <a:cs typeface="Roboto" pitchFamily="34" charset="-120"/>
              </a:rPr>
              <a:t>Community engagement is not an optional add-on but a </a:t>
            </a:r>
            <a:r>
              <a:rPr lang="en-GB" sz="2000" b="1" dirty="0">
                <a:solidFill>
                  <a:srgbClr val="3C3939"/>
                </a:solidFill>
                <a:latin typeface="Roboto" pitchFamily="34" charset="0"/>
                <a:ea typeface="Roboto" pitchFamily="34" charset="-122"/>
                <a:cs typeface="Roboto" pitchFamily="34" charset="-120"/>
              </a:rPr>
              <a:t>core component of effective HIV care</a:t>
            </a:r>
            <a:r>
              <a:rPr lang="en-GB" sz="2000" dirty="0">
                <a:solidFill>
                  <a:srgbClr val="3C3939"/>
                </a:solidFill>
                <a:latin typeface="Roboto" pitchFamily="34" charset="0"/>
                <a:ea typeface="Roboto" pitchFamily="34" charset="-122"/>
                <a:cs typeface="Roboto" pitchFamily="34" charset="-120"/>
              </a:rPr>
              <a:t>. It provides the human element that simplified models often sacrifice.</a:t>
            </a:r>
            <a:endParaRPr lang="en-GB" sz="2000" dirty="0"/>
          </a:p>
        </p:txBody>
      </p:sp>
      <p:sp>
        <p:nvSpPr>
          <p:cNvPr id="7" name="Text 4"/>
          <p:cNvSpPr/>
          <p:nvPr/>
        </p:nvSpPr>
        <p:spPr>
          <a:xfrm>
            <a:off x="6212086" y="3460049"/>
            <a:ext cx="4433649" cy="372070"/>
          </a:xfrm>
          <a:prstGeom prst="rect">
            <a:avLst/>
          </a:prstGeom>
          <a:noFill/>
          <a:ln/>
        </p:spPr>
        <p:txBody>
          <a:bodyPr wrap="none" lIns="0" tIns="0" rIns="0" bIns="0" rtlCol="0" anchor="t"/>
          <a:lstStyle/>
          <a:p>
            <a:pPr marL="0" indent="0" algn="l">
              <a:lnSpc>
                <a:spcPts val="2900"/>
              </a:lnSpc>
              <a:buNone/>
            </a:pPr>
            <a:r>
              <a:rPr lang="en-GB" sz="2300" dirty="0">
                <a:solidFill>
                  <a:srgbClr val="1B1B27"/>
                </a:solidFill>
                <a:latin typeface="Raleway" pitchFamily="34" charset="0"/>
                <a:ea typeface="Raleway" pitchFamily="34" charset="-122"/>
                <a:cs typeface="Raleway" pitchFamily="34" charset="-120"/>
              </a:rPr>
              <a:t>Essential Community Structures:</a:t>
            </a:r>
            <a:endParaRPr lang="en-GB" sz="2300" dirty="0"/>
          </a:p>
        </p:txBody>
      </p:sp>
      <p:sp>
        <p:nvSpPr>
          <p:cNvPr id="8" name="Text 5"/>
          <p:cNvSpPr/>
          <p:nvPr/>
        </p:nvSpPr>
        <p:spPr>
          <a:xfrm>
            <a:off x="6204585" y="4078612"/>
            <a:ext cx="7632025" cy="317540"/>
          </a:xfrm>
          <a:prstGeom prst="rect">
            <a:avLst/>
          </a:prstGeom>
          <a:noFill/>
          <a:ln/>
        </p:spPr>
        <p:txBody>
          <a:bodyPr wrap="none" lIns="0" tIns="0" rIns="0" bIns="0" rtlCol="0" anchor="t"/>
          <a:lstStyle/>
          <a:p>
            <a:pPr marL="342900" indent="-342900" algn="l">
              <a:lnSpc>
                <a:spcPts val="2500"/>
              </a:lnSpc>
              <a:buSzPct val="100000"/>
              <a:buChar char="•"/>
            </a:pPr>
            <a:r>
              <a:rPr lang="en-GB" sz="1550" b="1" dirty="0">
                <a:solidFill>
                  <a:srgbClr val="3C3939"/>
                </a:solidFill>
                <a:latin typeface="Roboto" pitchFamily="34" charset="0"/>
                <a:ea typeface="Roboto" pitchFamily="34" charset="-122"/>
                <a:cs typeface="Roboto" pitchFamily="34" charset="-120"/>
              </a:rPr>
              <a:t>Peer educators</a:t>
            </a:r>
            <a:r>
              <a:rPr lang="en-GB" sz="1550" dirty="0">
                <a:solidFill>
                  <a:srgbClr val="3C3939"/>
                </a:solidFill>
                <a:latin typeface="Roboto" pitchFamily="34" charset="0"/>
                <a:ea typeface="Roboto" pitchFamily="34" charset="-122"/>
                <a:cs typeface="Roboto" pitchFamily="34" charset="-120"/>
              </a:rPr>
              <a:t> who understand the lived experience of HIV</a:t>
            </a:r>
            <a:endParaRPr lang="en-GB" sz="1550" dirty="0"/>
          </a:p>
        </p:txBody>
      </p:sp>
      <p:sp>
        <p:nvSpPr>
          <p:cNvPr id="9" name="Text 6"/>
          <p:cNvSpPr/>
          <p:nvPr/>
        </p:nvSpPr>
        <p:spPr>
          <a:xfrm>
            <a:off x="6204585" y="4656248"/>
            <a:ext cx="7632025" cy="317540"/>
          </a:xfrm>
          <a:prstGeom prst="rect">
            <a:avLst/>
          </a:prstGeom>
          <a:noFill/>
          <a:ln/>
        </p:spPr>
        <p:txBody>
          <a:bodyPr wrap="none" lIns="0" tIns="0" rIns="0" bIns="0" rtlCol="0" anchor="t"/>
          <a:lstStyle/>
          <a:p>
            <a:pPr marL="342900" indent="-342900" algn="l">
              <a:lnSpc>
                <a:spcPts val="2500"/>
              </a:lnSpc>
              <a:buSzPct val="100000"/>
              <a:buChar char="•"/>
            </a:pPr>
            <a:r>
              <a:rPr lang="en-GB" sz="1550" b="1" dirty="0">
                <a:solidFill>
                  <a:srgbClr val="3C3939"/>
                </a:solidFill>
                <a:latin typeface="Roboto" pitchFamily="34" charset="0"/>
                <a:ea typeface="Roboto" pitchFamily="34" charset="-122"/>
                <a:cs typeface="Roboto" pitchFamily="34" charset="-120"/>
              </a:rPr>
              <a:t>Support groups</a:t>
            </a:r>
            <a:r>
              <a:rPr lang="en-GB" sz="1550" dirty="0">
                <a:solidFill>
                  <a:srgbClr val="3C3939"/>
                </a:solidFill>
                <a:latin typeface="Roboto" pitchFamily="34" charset="0"/>
                <a:ea typeface="Roboto" pitchFamily="34" charset="-122"/>
                <a:cs typeface="Roboto" pitchFamily="34" charset="-120"/>
              </a:rPr>
              <a:t> that reduce isolation and stigma</a:t>
            </a:r>
            <a:endParaRPr lang="en-GB" sz="1550" dirty="0"/>
          </a:p>
        </p:txBody>
      </p:sp>
      <p:sp>
        <p:nvSpPr>
          <p:cNvPr id="10" name="Text 7"/>
          <p:cNvSpPr/>
          <p:nvPr/>
        </p:nvSpPr>
        <p:spPr>
          <a:xfrm>
            <a:off x="6204585" y="5233884"/>
            <a:ext cx="7632025" cy="317540"/>
          </a:xfrm>
          <a:prstGeom prst="rect">
            <a:avLst/>
          </a:prstGeom>
          <a:noFill/>
          <a:ln/>
        </p:spPr>
        <p:txBody>
          <a:bodyPr wrap="none" lIns="0" tIns="0" rIns="0" bIns="0" rtlCol="0" anchor="t"/>
          <a:lstStyle/>
          <a:p>
            <a:pPr marL="342900" indent="-342900" algn="l">
              <a:lnSpc>
                <a:spcPts val="2500"/>
              </a:lnSpc>
              <a:buSzPct val="100000"/>
              <a:buChar char="•"/>
            </a:pPr>
            <a:r>
              <a:rPr lang="en-GB" sz="1550" b="1" dirty="0">
                <a:solidFill>
                  <a:srgbClr val="3C3939"/>
                </a:solidFill>
                <a:latin typeface="Roboto" pitchFamily="34" charset="0"/>
                <a:ea typeface="Roboto" pitchFamily="34" charset="-122"/>
                <a:cs typeface="Roboto" pitchFamily="34" charset="-120"/>
              </a:rPr>
              <a:t>Community health workers</a:t>
            </a:r>
            <a:r>
              <a:rPr lang="en-GB" sz="1550" dirty="0">
                <a:solidFill>
                  <a:srgbClr val="3C3939"/>
                </a:solidFill>
                <a:latin typeface="Roboto" pitchFamily="34" charset="0"/>
                <a:ea typeface="Roboto" pitchFamily="34" charset="-122"/>
                <a:cs typeface="Roboto" pitchFamily="34" charset="-120"/>
              </a:rPr>
              <a:t> who bridge clinical and home environments</a:t>
            </a:r>
            <a:endParaRPr lang="en-GB" sz="1550" dirty="0"/>
          </a:p>
        </p:txBody>
      </p:sp>
      <p:sp>
        <p:nvSpPr>
          <p:cNvPr id="11" name="Text 8"/>
          <p:cNvSpPr/>
          <p:nvPr/>
        </p:nvSpPr>
        <p:spPr>
          <a:xfrm>
            <a:off x="6204585" y="5811520"/>
            <a:ext cx="7632025" cy="317540"/>
          </a:xfrm>
          <a:prstGeom prst="rect">
            <a:avLst/>
          </a:prstGeom>
          <a:noFill/>
          <a:ln/>
        </p:spPr>
        <p:txBody>
          <a:bodyPr wrap="none" lIns="0" tIns="0" rIns="0" bIns="0" rtlCol="0" anchor="t"/>
          <a:lstStyle/>
          <a:p>
            <a:pPr marL="342900" indent="-342900" algn="l">
              <a:lnSpc>
                <a:spcPts val="2500"/>
              </a:lnSpc>
              <a:buSzPct val="100000"/>
              <a:buChar char="•"/>
            </a:pPr>
            <a:r>
              <a:rPr lang="en-GB" sz="1550" b="1" dirty="0">
                <a:solidFill>
                  <a:srgbClr val="3C3939"/>
                </a:solidFill>
                <a:latin typeface="Roboto" pitchFamily="34" charset="0"/>
                <a:ea typeface="Roboto" pitchFamily="34" charset="-122"/>
                <a:cs typeface="Roboto" pitchFamily="34" charset="-120"/>
              </a:rPr>
              <a:t>Treatment literacy campaigns</a:t>
            </a:r>
            <a:r>
              <a:rPr lang="en-GB" sz="1550" dirty="0">
                <a:solidFill>
                  <a:srgbClr val="3C3939"/>
                </a:solidFill>
                <a:latin typeface="Roboto" pitchFamily="34" charset="0"/>
                <a:ea typeface="Roboto" pitchFamily="34" charset="-122"/>
                <a:cs typeface="Roboto" pitchFamily="34" charset="-120"/>
              </a:rPr>
              <a:t> that empower patients</a:t>
            </a:r>
            <a:endParaRPr lang="en-GB" sz="1550" dirty="0"/>
          </a:p>
        </p:txBody>
      </p:sp>
      <p:sp>
        <p:nvSpPr>
          <p:cNvPr id="12" name="Text 9"/>
          <p:cNvSpPr/>
          <p:nvPr/>
        </p:nvSpPr>
        <p:spPr>
          <a:xfrm>
            <a:off x="6204585" y="6389156"/>
            <a:ext cx="7632025" cy="317540"/>
          </a:xfrm>
          <a:prstGeom prst="rect">
            <a:avLst/>
          </a:prstGeom>
          <a:noFill/>
          <a:ln/>
        </p:spPr>
        <p:txBody>
          <a:bodyPr wrap="none" lIns="0" tIns="0" rIns="0" bIns="0" rtlCol="0" anchor="t"/>
          <a:lstStyle/>
          <a:p>
            <a:pPr marL="342900" indent="-342900" algn="l">
              <a:lnSpc>
                <a:spcPts val="2500"/>
              </a:lnSpc>
              <a:buSzPct val="100000"/>
              <a:buChar char="•"/>
            </a:pPr>
            <a:r>
              <a:rPr lang="en-GB" sz="1550" b="1" dirty="0">
                <a:solidFill>
                  <a:srgbClr val="3C3939"/>
                </a:solidFill>
                <a:latin typeface="Roboto" pitchFamily="34" charset="0"/>
                <a:ea typeface="Roboto" pitchFamily="34" charset="-122"/>
                <a:cs typeface="Roboto" pitchFamily="34" charset="-120"/>
              </a:rPr>
              <a:t>Family support systems</a:t>
            </a:r>
            <a:r>
              <a:rPr lang="en-GB" sz="1550" dirty="0">
                <a:solidFill>
                  <a:srgbClr val="3C3939"/>
                </a:solidFill>
                <a:latin typeface="Roboto" pitchFamily="34" charset="0"/>
                <a:ea typeface="Roboto" pitchFamily="34" charset="-122"/>
                <a:cs typeface="Roboto" pitchFamily="34" charset="-120"/>
              </a:rPr>
              <a:t> that improve adherence</a:t>
            </a:r>
            <a:endParaRPr lang="en-GB" sz="1550" dirty="0"/>
          </a:p>
        </p:txBody>
      </p:sp>
      <p:sp>
        <p:nvSpPr>
          <p:cNvPr id="13" name="Text 10"/>
          <p:cNvSpPr/>
          <p:nvPr/>
        </p:nvSpPr>
        <p:spPr>
          <a:xfrm>
            <a:off x="6212086" y="7363718"/>
            <a:ext cx="7632025" cy="63507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These structures </a:t>
            </a:r>
            <a:r>
              <a:rPr lang="en-GB" sz="1550" b="1" dirty="0">
                <a:solidFill>
                  <a:srgbClr val="3C3939"/>
                </a:solidFill>
                <a:latin typeface="Roboto" pitchFamily="34" charset="0"/>
                <a:ea typeface="Roboto" pitchFamily="34" charset="-122"/>
                <a:cs typeface="Roboto" pitchFamily="34" charset="-120"/>
              </a:rPr>
              <a:t>reduce isolation</a:t>
            </a:r>
            <a:r>
              <a:rPr lang="en-GB" sz="1550" dirty="0">
                <a:solidFill>
                  <a:srgbClr val="3C3939"/>
                </a:solidFill>
                <a:latin typeface="Roboto" pitchFamily="34" charset="0"/>
                <a:ea typeface="Roboto" pitchFamily="34" charset="-122"/>
                <a:cs typeface="Roboto" pitchFamily="34" charset="-120"/>
              </a:rPr>
              <a:t>, improve retention in care, and create accountability systems that prevent silent treatment failure.</a:t>
            </a:r>
            <a:endParaRPr lang="en-GB"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1268-2757-7BAB-58C0-A160382D715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EA40D85-949E-1AD5-3C63-785DA7727A76}"/>
              </a:ext>
            </a:extLst>
          </p:cNvPr>
          <p:cNvSpPr/>
          <p:nvPr/>
        </p:nvSpPr>
        <p:spPr>
          <a:xfrm>
            <a:off x="439829" y="494704"/>
            <a:ext cx="13042821"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4: More Therapeutic Options</a:t>
            </a:r>
          </a:p>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True DSD Requires Choice!</a:t>
            </a:r>
            <a:endParaRPr lang="en-GB" sz="3900" dirty="0"/>
          </a:p>
        </p:txBody>
      </p:sp>
      <p:pic>
        <p:nvPicPr>
          <p:cNvPr id="18" name="Segnaposto contenuto 26" descr="Immagine che contiene testo, schermata, Carattere, numero&#10;&#10;Descrizione generata automaticamente">
            <a:extLst>
              <a:ext uri="{FF2B5EF4-FFF2-40B4-BE49-F238E27FC236}">
                <a16:creationId xmlns:a16="http://schemas.microsoft.com/office/drawing/2014/main" id="{41FF41C2-B151-1663-12E4-114B6340CA6E}"/>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5115860" y="5517090"/>
            <a:ext cx="4899233" cy="2623553"/>
          </a:xfrm>
          <a:prstGeom prst="rect">
            <a:avLst/>
          </a:prstGeom>
          <a:ln>
            <a:solidFill>
              <a:schemeClr val="tx1"/>
            </a:solidFill>
          </a:ln>
        </p:spPr>
      </p:pic>
      <p:pic>
        <p:nvPicPr>
          <p:cNvPr id="20" name="Immagine 19" descr="Immagine che contiene testo, schermata, Carattere, documento&#10;&#10;Il contenuto generato dall'IA potrebbe non essere corretto.">
            <a:extLst>
              <a:ext uri="{FF2B5EF4-FFF2-40B4-BE49-F238E27FC236}">
                <a16:creationId xmlns:a16="http://schemas.microsoft.com/office/drawing/2014/main" id="{7D51A71C-50A9-1974-751E-7D0929FD23A0}"/>
              </a:ext>
            </a:extLst>
          </p:cNvPr>
          <p:cNvPicPr>
            <a:picLocks noChangeAspect="1"/>
          </p:cNvPicPr>
          <p:nvPr/>
        </p:nvPicPr>
        <p:blipFill>
          <a:blip r:embed="rId4"/>
          <a:stretch>
            <a:fillRect/>
          </a:stretch>
        </p:blipFill>
        <p:spPr>
          <a:xfrm>
            <a:off x="11178073" y="950200"/>
            <a:ext cx="2064728" cy="7088899"/>
          </a:xfrm>
          <a:prstGeom prst="rect">
            <a:avLst/>
          </a:prstGeom>
          <a:ln>
            <a:solidFill>
              <a:schemeClr val="tx1"/>
            </a:solidFill>
          </a:ln>
        </p:spPr>
      </p:pic>
      <p:grpSp>
        <p:nvGrpSpPr>
          <p:cNvPr id="26" name="Gruppo 25">
            <a:extLst>
              <a:ext uri="{FF2B5EF4-FFF2-40B4-BE49-F238E27FC236}">
                <a16:creationId xmlns:a16="http://schemas.microsoft.com/office/drawing/2014/main" id="{F03935B0-3388-9B39-95E8-A27369594721}"/>
              </a:ext>
            </a:extLst>
          </p:cNvPr>
          <p:cNvGrpSpPr/>
          <p:nvPr/>
        </p:nvGrpSpPr>
        <p:grpSpPr>
          <a:xfrm>
            <a:off x="174783" y="2235006"/>
            <a:ext cx="5612229" cy="3408766"/>
            <a:chOff x="2819400" y="3067631"/>
            <a:chExt cx="7920000" cy="4810464"/>
          </a:xfrm>
        </p:grpSpPr>
        <p:pic>
          <p:nvPicPr>
            <p:cNvPr id="23" name="Immagine 22" descr="Immagine che contiene testo, Carattere, schermata, informazione&#10;&#10;Il contenuto generato dall'IA potrebbe non essere corretto.">
              <a:extLst>
                <a:ext uri="{FF2B5EF4-FFF2-40B4-BE49-F238E27FC236}">
                  <a16:creationId xmlns:a16="http://schemas.microsoft.com/office/drawing/2014/main" id="{80D5009D-65E2-83FB-B7BB-1D8213A911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400" y="3067631"/>
              <a:ext cx="7920000" cy="1767457"/>
            </a:xfrm>
            <a:prstGeom prst="rect">
              <a:avLst/>
            </a:prstGeom>
          </p:spPr>
        </p:pic>
        <p:pic>
          <p:nvPicPr>
            <p:cNvPr id="25" name="Immagine 24" descr="Immagine che contiene testo, schermata, Carattere, numero&#10;&#10;Il contenuto generato dall'IA potrebbe non essere corretto.">
              <a:extLst>
                <a:ext uri="{FF2B5EF4-FFF2-40B4-BE49-F238E27FC236}">
                  <a16:creationId xmlns:a16="http://schemas.microsoft.com/office/drawing/2014/main" id="{44030EB2-A60D-462B-8AB2-DC3CF58CCA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9400" y="4775069"/>
              <a:ext cx="7920000" cy="3103026"/>
            </a:xfrm>
            <a:prstGeom prst="rect">
              <a:avLst/>
            </a:prstGeom>
          </p:spPr>
        </p:pic>
      </p:grpSp>
      <p:sp>
        <p:nvSpPr>
          <p:cNvPr id="27" name="CasellaDiTesto 26">
            <a:extLst>
              <a:ext uri="{FF2B5EF4-FFF2-40B4-BE49-F238E27FC236}">
                <a16:creationId xmlns:a16="http://schemas.microsoft.com/office/drawing/2014/main" id="{EC21C985-8B28-F535-D9C5-8187A1A5B06B}"/>
              </a:ext>
            </a:extLst>
          </p:cNvPr>
          <p:cNvSpPr txBox="1"/>
          <p:nvPr/>
        </p:nvSpPr>
        <p:spPr>
          <a:xfrm>
            <a:off x="6194794" y="2922055"/>
            <a:ext cx="1019831" cy="523220"/>
          </a:xfrm>
          <a:prstGeom prst="rect">
            <a:avLst/>
          </a:prstGeom>
          <a:noFill/>
        </p:spPr>
        <p:txBody>
          <a:bodyPr wrap="none" rtlCol="0">
            <a:spAutoFit/>
          </a:bodyPr>
          <a:lstStyle/>
          <a:p>
            <a:r>
              <a:rPr lang="en-GB" sz="2800" dirty="0"/>
              <a:t>DHHS</a:t>
            </a:r>
          </a:p>
        </p:txBody>
      </p:sp>
      <p:sp>
        <p:nvSpPr>
          <p:cNvPr id="28" name="CasellaDiTesto 27">
            <a:extLst>
              <a:ext uri="{FF2B5EF4-FFF2-40B4-BE49-F238E27FC236}">
                <a16:creationId xmlns:a16="http://schemas.microsoft.com/office/drawing/2014/main" id="{D18AB994-8404-39CC-1AE2-72CBE23E9065}"/>
              </a:ext>
            </a:extLst>
          </p:cNvPr>
          <p:cNvSpPr txBox="1"/>
          <p:nvPr/>
        </p:nvSpPr>
        <p:spPr>
          <a:xfrm>
            <a:off x="9547997" y="2922055"/>
            <a:ext cx="917174" cy="523220"/>
          </a:xfrm>
          <a:prstGeom prst="rect">
            <a:avLst/>
          </a:prstGeom>
          <a:noFill/>
        </p:spPr>
        <p:txBody>
          <a:bodyPr wrap="none" rtlCol="0">
            <a:spAutoFit/>
          </a:bodyPr>
          <a:lstStyle/>
          <a:p>
            <a:r>
              <a:rPr lang="en-GB" sz="2800" dirty="0"/>
              <a:t>EACS</a:t>
            </a:r>
          </a:p>
        </p:txBody>
      </p:sp>
      <p:sp>
        <p:nvSpPr>
          <p:cNvPr id="29" name="CasellaDiTesto 28">
            <a:extLst>
              <a:ext uri="{FF2B5EF4-FFF2-40B4-BE49-F238E27FC236}">
                <a16:creationId xmlns:a16="http://schemas.microsoft.com/office/drawing/2014/main" id="{193B7611-F68C-85B6-CF26-B65B638FB7FD}"/>
              </a:ext>
            </a:extLst>
          </p:cNvPr>
          <p:cNvSpPr txBox="1"/>
          <p:nvPr/>
        </p:nvSpPr>
        <p:spPr>
          <a:xfrm>
            <a:off x="7658100" y="4980214"/>
            <a:ext cx="965329" cy="523220"/>
          </a:xfrm>
          <a:prstGeom prst="rect">
            <a:avLst/>
          </a:prstGeom>
          <a:noFill/>
        </p:spPr>
        <p:txBody>
          <a:bodyPr wrap="none" rtlCol="0">
            <a:spAutoFit/>
          </a:bodyPr>
          <a:lstStyle/>
          <a:p>
            <a:r>
              <a:rPr lang="en-GB" sz="2800" dirty="0"/>
              <a:t>WHO</a:t>
            </a:r>
          </a:p>
        </p:txBody>
      </p:sp>
    </p:spTree>
    <p:extLst>
      <p:ext uri="{BB962C8B-B14F-4D97-AF65-F5344CB8AC3E}">
        <p14:creationId xmlns:p14="http://schemas.microsoft.com/office/powerpoint/2010/main" val="360336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F7C3-C6DE-3D93-136E-ADF98ED4421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80EA917-BB81-02F9-7C0D-691B1B064098}"/>
              </a:ext>
            </a:extLst>
          </p:cNvPr>
          <p:cNvSpPr/>
          <p:nvPr/>
        </p:nvSpPr>
        <p:spPr>
          <a:xfrm>
            <a:off x="439829" y="494704"/>
            <a:ext cx="13042821"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Pillar 4: More Therapeutic Options</a:t>
            </a:r>
          </a:p>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True DSD Requires Choice!</a:t>
            </a:r>
            <a:endParaRPr lang="en-GB" sz="3900" dirty="0"/>
          </a:p>
        </p:txBody>
      </p:sp>
      <p:pic>
        <p:nvPicPr>
          <p:cNvPr id="18" name="Segnaposto contenuto 26" descr="Immagine che contiene testo, schermata, Carattere, numero&#10;&#10;Descrizione generata automaticamente">
            <a:extLst>
              <a:ext uri="{FF2B5EF4-FFF2-40B4-BE49-F238E27FC236}">
                <a16:creationId xmlns:a16="http://schemas.microsoft.com/office/drawing/2014/main" id="{18917997-52EE-3CF1-F47E-B010DC5D683C}"/>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5115860" y="5517090"/>
            <a:ext cx="4899233" cy="2623553"/>
          </a:xfrm>
          <a:prstGeom prst="rect">
            <a:avLst/>
          </a:prstGeom>
          <a:ln>
            <a:solidFill>
              <a:schemeClr val="tx1"/>
            </a:solidFill>
          </a:ln>
        </p:spPr>
      </p:pic>
      <p:pic>
        <p:nvPicPr>
          <p:cNvPr id="20" name="Immagine 19" descr="Immagine che contiene testo, schermata, Carattere, documento&#10;&#10;Il contenuto generato dall'IA potrebbe non essere corretto.">
            <a:extLst>
              <a:ext uri="{FF2B5EF4-FFF2-40B4-BE49-F238E27FC236}">
                <a16:creationId xmlns:a16="http://schemas.microsoft.com/office/drawing/2014/main" id="{F79610F4-C195-48FD-4C35-7F626C90013E}"/>
              </a:ext>
            </a:extLst>
          </p:cNvPr>
          <p:cNvPicPr>
            <a:picLocks noChangeAspect="1"/>
          </p:cNvPicPr>
          <p:nvPr/>
        </p:nvPicPr>
        <p:blipFill>
          <a:blip r:embed="rId4"/>
          <a:stretch>
            <a:fillRect/>
          </a:stretch>
        </p:blipFill>
        <p:spPr>
          <a:xfrm>
            <a:off x="11178073" y="950200"/>
            <a:ext cx="2064728" cy="7088899"/>
          </a:xfrm>
          <a:prstGeom prst="rect">
            <a:avLst/>
          </a:prstGeom>
          <a:ln>
            <a:solidFill>
              <a:schemeClr val="tx1"/>
            </a:solidFill>
          </a:ln>
        </p:spPr>
      </p:pic>
      <p:grpSp>
        <p:nvGrpSpPr>
          <p:cNvPr id="26" name="Gruppo 25">
            <a:extLst>
              <a:ext uri="{FF2B5EF4-FFF2-40B4-BE49-F238E27FC236}">
                <a16:creationId xmlns:a16="http://schemas.microsoft.com/office/drawing/2014/main" id="{9097D3AC-005D-B674-A51D-A6350609FEF7}"/>
              </a:ext>
            </a:extLst>
          </p:cNvPr>
          <p:cNvGrpSpPr/>
          <p:nvPr/>
        </p:nvGrpSpPr>
        <p:grpSpPr>
          <a:xfrm>
            <a:off x="174783" y="2235006"/>
            <a:ext cx="5612229" cy="3408766"/>
            <a:chOff x="2819400" y="3067631"/>
            <a:chExt cx="7920000" cy="4810464"/>
          </a:xfrm>
        </p:grpSpPr>
        <p:pic>
          <p:nvPicPr>
            <p:cNvPr id="23" name="Immagine 22" descr="Immagine che contiene testo, Carattere, schermata, informazione&#10;&#10;Il contenuto generato dall'IA potrebbe non essere corretto.">
              <a:extLst>
                <a:ext uri="{FF2B5EF4-FFF2-40B4-BE49-F238E27FC236}">
                  <a16:creationId xmlns:a16="http://schemas.microsoft.com/office/drawing/2014/main" id="{1DAC8EF9-1C38-864E-07BC-03AA400E37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9400" y="3067631"/>
              <a:ext cx="7920000" cy="1767457"/>
            </a:xfrm>
            <a:prstGeom prst="rect">
              <a:avLst/>
            </a:prstGeom>
          </p:spPr>
        </p:pic>
        <p:pic>
          <p:nvPicPr>
            <p:cNvPr id="25" name="Immagine 24" descr="Immagine che contiene testo, schermata, Carattere, numero&#10;&#10;Il contenuto generato dall'IA potrebbe non essere corretto.">
              <a:extLst>
                <a:ext uri="{FF2B5EF4-FFF2-40B4-BE49-F238E27FC236}">
                  <a16:creationId xmlns:a16="http://schemas.microsoft.com/office/drawing/2014/main" id="{5BED70AB-7C10-284C-51B9-217D1DBC71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9400" y="4775069"/>
              <a:ext cx="7920000" cy="3103026"/>
            </a:xfrm>
            <a:prstGeom prst="rect">
              <a:avLst/>
            </a:prstGeom>
          </p:spPr>
        </p:pic>
      </p:grpSp>
      <p:sp>
        <p:nvSpPr>
          <p:cNvPr id="27" name="CasellaDiTesto 26">
            <a:extLst>
              <a:ext uri="{FF2B5EF4-FFF2-40B4-BE49-F238E27FC236}">
                <a16:creationId xmlns:a16="http://schemas.microsoft.com/office/drawing/2014/main" id="{20CAF391-A595-DFAF-258D-D303963E05CC}"/>
              </a:ext>
            </a:extLst>
          </p:cNvPr>
          <p:cNvSpPr txBox="1"/>
          <p:nvPr/>
        </p:nvSpPr>
        <p:spPr>
          <a:xfrm>
            <a:off x="6194794" y="2922055"/>
            <a:ext cx="1019831" cy="523220"/>
          </a:xfrm>
          <a:prstGeom prst="rect">
            <a:avLst/>
          </a:prstGeom>
          <a:noFill/>
        </p:spPr>
        <p:txBody>
          <a:bodyPr wrap="none" rtlCol="0">
            <a:spAutoFit/>
          </a:bodyPr>
          <a:lstStyle/>
          <a:p>
            <a:r>
              <a:rPr lang="en-GB" sz="2800" dirty="0"/>
              <a:t>DHHS</a:t>
            </a:r>
          </a:p>
        </p:txBody>
      </p:sp>
      <p:sp>
        <p:nvSpPr>
          <p:cNvPr id="28" name="CasellaDiTesto 27">
            <a:extLst>
              <a:ext uri="{FF2B5EF4-FFF2-40B4-BE49-F238E27FC236}">
                <a16:creationId xmlns:a16="http://schemas.microsoft.com/office/drawing/2014/main" id="{A9CE26D0-3881-C94F-56D8-774A545B11EA}"/>
              </a:ext>
            </a:extLst>
          </p:cNvPr>
          <p:cNvSpPr txBox="1"/>
          <p:nvPr/>
        </p:nvSpPr>
        <p:spPr>
          <a:xfrm>
            <a:off x="9547997" y="2922055"/>
            <a:ext cx="917174" cy="523220"/>
          </a:xfrm>
          <a:prstGeom prst="rect">
            <a:avLst/>
          </a:prstGeom>
          <a:noFill/>
        </p:spPr>
        <p:txBody>
          <a:bodyPr wrap="none" rtlCol="0">
            <a:spAutoFit/>
          </a:bodyPr>
          <a:lstStyle/>
          <a:p>
            <a:r>
              <a:rPr lang="en-GB" sz="2800" dirty="0"/>
              <a:t>EACS</a:t>
            </a:r>
          </a:p>
        </p:txBody>
      </p:sp>
      <p:sp>
        <p:nvSpPr>
          <p:cNvPr id="29" name="CasellaDiTesto 28">
            <a:extLst>
              <a:ext uri="{FF2B5EF4-FFF2-40B4-BE49-F238E27FC236}">
                <a16:creationId xmlns:a16="http://schemas.microsoft.com/office/drawing/2014/main" id="{15503682-7FF9-1F1D-F5E9-ED73AD496E03}"/>
              </a:ext>
            </a:extLst>
          </p:cNvPr>
          <p:cNvSpPr txBox="1"/>
          <p:nvPr/>
        </p:nvSpPr>
        <p:spPr>
          <a:xfrm>
            <a:off x="7658100" y="4980214"/>
            <a:ext cx="965329" cy="523220"/>
          </a:xfrm>
          <a:prstGeom prst="rect">
            <a:avLst/>
          </a:prstGeom>
          <a:noFill/>
        </p:spPr>
        <p:txBody>
          <a:bodyPr wrap="none" rtlCol="0">
            <a:spAutoFit/>
          </a:bodyPr>
          <a:lstStyle/>
          <a:p>
            <a:r>
              <a:rPr lang="en-GB" sz="2800" dirty="0"/>
              <a:t>WHO</a:t>
            </a:r>
          </a:p>
        </p:txBody>
      </p:sp>
      <p:sp>
        <p:nvSpPr>
          <p:cNvPr id="3" name="CasellaDiTesto 2">
            <a:extLst>
              <a:ext uri="{FF2B5EF4-FFF2-40B4-BE49-F238E27FC236}">
                <a16:creationId xmlns:a16="http://schemas.microsoft.com/office/drawing/2014/main" id="{3189E813-FF90-AE50-75C8-DD492BCAF042}"/>
              </a:ext>
            </a:extLst>
          </p:cNvPr>
          <p:cNvSpPr txBox="1"/>
          <p:nvPr/>
        </p:nvSpPr>
        <p:spPr>
          <a:xfrm>
            <a:off x="2347516" y="3877028"/>
            <a:ext cx="9752285" cy="646331"/>
          </a:xfrm>
          <a:prstGeom prst="rect">
            <a:avLst/>
          </a:prstGeom>
          <a:solidFill>
            <a:schemeClr val="accent2">
              <a:lumMod val="20000"/>
              <a:lumOff val="80000"/>
            </a:schemeClr>
          </a:solidFill>
          <a:ln>
            <a:solidFill>
              <a:schemeClr val="tx1"/>
            </a:solidFill>
          </a:ln>
        </p:spPr>
        <p:txBody>
          <a:bodyPr wrap="none" rtlCol="0">
            <a:spAutoFit/>
          </a:bodyPr>
          <a:lstStyle/>
          <a:p>
            <a:r>
              <a:rPr lang="en-GB" sz="3600" b="1" dirty="0"/>
              <a:t>We need more therapeutic options in Africa, too!!</a:t>
            </a:r>
          </a:p>
        </p:txBody>
      </p:sp>
    </p:spTree>
    <p:extLst>
      <p:ext uri="{BB962C8B-B14F-4D97-AF65-F5344CB8AC3E}">
        <p14:creationId xmlns:p14="http://schemas.microsoft.com/office/powerpoint/2010/main" val="54232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43068" y="947737"/>
            <a:ext cx="13042821" cy="1240155"/>
          </a:xfrm>
          <a:prstGeom prst="rect">
            <a:avLst/>
          </a:prstGeom>
          <a:noFill/>
          <a:ln/>
        </p:spPr>
        <p:txBody>
          <a:bodyPr wrap="squar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A Public Health Perspective on HIV Services</a:t>
            </a:r>
            <a:endParaRPr lang="en-GB" sz="3900" dirty="0"/>
          </a:p>
        </p:txBody>
      </p:sp>
      <p:sp>
        <p:nvSpPr>
          <p:cNvPr id="3" name="Shape 1"/>
          <p:cNvSpPr/>
          <p:nvPr/>
        </p:nvSpPr>
        <p:spPr>
          <a:xfrm>
            <a:off x="793790" y="3105626"/>
            <a:ext cx="446484" cy="446484"/>
          </a:xfrm>
          <a:prstGeom prst="roundRect">
            <a:avLst>
              <a:gd name="adj" fmla="val 18670"/>
            </a:avLst>
          </a:prstGeom>
          <a:solidFill>
            <a:srgbClr val="E1E1EA"/>
          </a:solidFill>
          <a:ln w="7620">
            <a:solidFill>
              <a:srgbClr val="C7C7D0"/>
            </a:solidFill>
            <a:prstDash val="solid"/>
          </a:ln>
        </p:spPr>
        <p:txBody>
          <a:bodyPr/>
          <a:lstStyle/>
          <a:p>
            <a:endParaRPr lang="en-GB" dirty="0"/>
          </a:p>
        </p:txBody>
      </p:sp>
      <p:sp>
        <p:nvSpPr>
          <p:cNvPr id="4" name="Text 2"/>
          <p:cNvSpPr/>
          <p:nvPr/>
        </p:nvSpPr>
        <p:spPr>
          <a:xfrm>
            <a:off x="1438632" y="3173849"/>
            <a:ext cx="5366861"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What are we prioritizing in current HIV models?</a:t>
            </a:r>
            <a:endParaRPr lang="en-GB" sz="1950" dirty="0"/>
          </a:p>
        </p:txBody>
      </p:sp>
      <p:sp>
        <p:nvSpPr>
          <p:cNvPr id="5" name="Text 3"/>
          <p:cNvSpPr/>
          <p:nvPr/>
        </p:nvSpPr>
        <p:spPr>
          <a:xfrm>
            <a:off x="1438632" y="3603069"/>
            <a:ext cx="12397978" cy="63507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Examining our priorities reveals a shift towards efficiency at the expense of comprehensive care, potentially compromising long-term outcomes.</a:t>
            </a:r>
            <a:endParaRPr lang="en-GB" sz="1550" dirty="0"/>
          </a:p>
        </p:txBody>
      </p:sp>
      <p:sp>
        <p:nvSpPr>
          <p:cNvPr id="6" name="Shape 4"/>
          <p:cNvSpPr/>
          <p:nvPr/>
        </p:nvSpPr>
        <p:spPr>
          <a:xfrm>
            <a:off x="793790" y="4634984"/>
            <a:ext cx="446484" cy="446484"/>
          </a:xfrm>
          <a:prstGeom prst="roundRect">
            <a:avLst>
              <a:gd name="adj" fmla="val 18670"/>
            </a:avLst>
          </a:prstGeom>
          <a:solidFill>
            <a:srgbClr val="E1E1EA"/>
          </a:solidFill>
          <a:ln w="7620">
            <a:solidFill>
              <a:srgbClr val="C7C7D0"/>
            </a:solidFill>
            <a:prstDash val="solid"/>
          </a:ln>
        </p:spPr>
        <p:txBody>
          <a:bodyPr/>
          <a:lstStyle/>
          <a:p>
            <a:endParaRPr lang="en-GB" dirty="0"/>
          </a:p>
        </p:txBody>
      </p:sp>
      <p:sp>
        <p:nvSpPr>
          <p:cNvPr id="7" name="Text 5"/>
          <p:cNvSpPr/>
          <p:nvPr/>
        </p:nvSpPr>
        <p:spPr>
          <a:xfrm>
            <a:off x="1438632" y="4703207"/>
            <a:ext cx="2502218"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What are we missing?</a:t>
            </a:r>
            <a:endParaRPr lang="en-GB" sz="1950" dirty="0"/>
          </a:p>
        </p:txBody>
      </p:sp>
      <p:sp>
        <p:nvSpPr>
          <p:cNvPr id="8" name="Text 6"/>
          <p:cNvSpPr/>
          <p:nvPr/>
        </p:nvSpPr>
        <p:spPr>
          <a:xfrm>
            <a:off x="1438632" y="5132427"/>
            <a:ext cx="12397978" cy="317540"/>
          </a:xfrm>
          <a:prstGeom prst="rect">
            <a:avLst/>
          </a:prstGeom>
          <a:noFill/>
          <a:ln/>
        </p:spPr>
        <p:txBody>
          <a:bodyPr wrap="non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Critical gaps in monitoring, personalised care, and support systems are emerging as our service models become increasingly simplified.</a:t>
            </a:r>
            <a:endParaRPr lang="en-GB" sz="1550" dirty="0"/>
          </a:p>
        </p:txBody>
      </p:sp>
      <p:sp>
        <p:nvSpPr>
          <p:cNvPr id="9" name="Shape 7"/>
          <p:cNvSpPr/>
          <p:nvPr/>
        </p:nvSpPr>
        <p:spPr>
          <a:xfrm>
            <a:off x="793790" y="5846802"/>
            <a:ext cx="446484" cy="446484"/>
          </a:xfrm>
          <a:prstGeom prst="roundRect">
            <a:avLst>
              <a:gd name="adj" fmla="val 18670"/>
            </a:avLst>
          </a:prstGeom>
          <a:solidFill>
            <a:srgbClr val="E1E1EA"/>
          </a:solidFill>
          <a:ln w="7620">
            <a:solidFill>
              <a:srgbClr val="C7C7D0"/>
            </a:solidFill>
            <a:prstDash val="solid"/>
          </a:ln>
        </p:spPr>
        <p:txBody>
          <a:bodyPr/>
          <a:lstStyle/>
          <a:p>
            <a:endParaRPr lang="en-GB" dirty="0"/>
          </a:p>
        </p:txBody>
      </p:sp>
      <p:sp>
        <p:nvSpPr>
          <p:cNvPr id="10" name="Text 8"/>
          <p:cNvSpPr/>
          <p:nvPr/>
        </p:nvSpPr>
        <p:spPr>
          <a:xfrm>
            <a:off x="1438632" y="5915025"/>
            <a:ext cx="2480905"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Can we do better?</a:t>
            </a:r>
            <a:endParaRPr lang="en-GB" sz="1950" dirty="0"/>
          </a:p>
        </p:txBody>
      </p:sp>
      <p:sp>
        <p:nvSpPr>
          <p:cNvPr id="11" name="Text 9"/>
          <p:cNvSpPr/>
          <p:nvPr/>
        </p:nvSpPr>
        <p:spPr>
          <a:xfrm>
            <a:off x="1438632" y="6344245"/>
            <a:ext cx="12397978" cy="317540"/>
          </a:xfrm>
          <a:prstGeom prst="rect">
            <a:avLst/>
          </a:prstGeom>
          <a:noFill/>
          <a:ln/>
        </p:spPr>
        <p:txBody>
          <a:bodyPr wrap="non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Yes. DTG resistance is a systemic warning. We must respond with public health action.</a:t>
            </a:r>
            <a:endParaRPr lang="en-GB"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89" y="603086"/>
            <a:ext cx="13042821" cy="1240155"/>
          </a:xfrm>
          <a:prstGeom prst="rect">
            <a:avLst/>
          </a:prstGeom>
          <a:noFill/>
          <a:ln/>
        </p:spPr>
        <p:txBody>
          <a:bodyPr wrap="square" lIns="0" tIns="0" rIns="0" bIns="0" rtlCol="0" anchor="ctr"/>
          <a:lstStyle/>
          <a:p>
            <a:pPr marL="0" indent="0" algn="ctr">
              <a:lnSpc>
                <a:spcPts val="4850"/>
              </a:lnSpc>
              <a:buNone/>
            </a:pPr>
            <a:r>
              <a:rPr lang="en-GB" sz="3900" dirty="0">
                <a:solidFill>
                  <a:srgbClr val="1B1B27"/>
                </a:solidFill>
                <a:latin typeface="Raleway" pitchFamily="34" charset="0"/>
                <a:ea typeface="Raleway" pitchFamily="34" charset="-122"/>
                <a:cs typeface="Raleway" pitchFamily="34" charset="-120"/>
              </a:rPr>
              <a:t>More Than Resistance – A Stress Test for the System</a:t>
            </a:r>
            <a:endParaRPr lang="en-GB" sz="3900" dirty="0"/>
          </a:p>
        </p:txBody>
      </p:sp>
      <p:sp>
        <p:nvSpPr>
          <p:cNvPr id="3" name="Text 1"/>
          <p:cNvSpPr/>
          <p:nvPr/>
        </p:nvSpPr>
        <p:spPr>
          <a:xfrm>
            <a:off x="336590" y="2527161"/>
            <a:ext cx="6279356" cy="635079"/>
          </a:xfrm>
          <a:prstGeom prst="rect">
            <a:avLst/>
          </a:prstGeom>
          <a:noFill/>
          <a:ln/>
        </p:spPr>
        <p:txBody>
          <a:bodyPr wrap="square" lIns="0" tIns="0" rIns="0" bIns="0" rtlCol="0" anchor="t"/>
          <a:lstStyle/>
          <a:p>
            <a:pPr marL="0" indent="0" algn="l">
              <a:lnSpc>
                <a:spcPts val="2500"/>
              </a:lnSpc>
              <a:buNone/>
            </a:pPr>
            <a:r>
              <a:rPr lang="en-GB" sz="2000" dirty="0">
                <a:solidFill>
                  <a:srgbClr val="3C3939"/>
                </a:solidFill>
                <a:latin typeface="Roboto" pitchFamily="34" charset="0"/>
                <a:ea typeface="Roboto" pitchFamily="34" charset="-122"/>
                <a:cs typeface="Roboto" pitchFamily="34" charset="-120"/>
              </a:rPr>
              <a:t>The emergence of dolutegravir resistance is revealing fundamental weaknesses in our HIV service models:</a:t>
            </a:r>
            <a:endParaRPr lang="en-GB" sz="2000" dirty="0"/>
          </a:p>
        </p:txBody>
      </p:sp>
      <p:sp>
        <p:nvSpPr>
          <p:cNvPr id="4" name="Text 2"/>
          <p:cNvSpPr/>
          <p:nvPr/>
        </p:nvSpPr>
        <p:spPr>
          <a:xfrm>
            <a:off x="336590" y="3667966"/>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GB" sz="2000" dirty="0">
                <a:solidFill>
                  <a:srgbClr val="3C3939"/>
                </a:solidFill>
                <a:latin typeface="Roboto" pitchFamily="34" charset="0"/>
                <a:ea typeface="Roboto" pitchFamily="34" charset="-122"/>
                <a:cs typeface="Roboto" pitchFamily="34" charset="-120"/>
              </a:rPr>
              <a:t>Silent failures are growing beneath the surface of reported successes</a:t>
            </a:r>
            <a:endParaRPr lang="en-GB" sz="2000" dirty="0"/>
          </a:p>
        </p:txBody>
      </p:sp>
      <p:sp>
        <p:nvSpPr>
          <p:cNvPr id="5" name="Text 3"/>
          <p:cNvSpPr/>
          <p:nvPr/>
        </p:nvSpPr>
        <p:spPr>
          <a:xfrm>
            <a:off x="336590" y="4808771"/>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sz="2000" dirty="0">
                <a:solidFill>
                  <a:srgbClr val="3C3939"/>
                </a:solidFill>
                <a:latin typeface="Roboto" pitchFamily="34" charset="0"/>
                <a:ea typeface="Roboto" pitchFamily="34" charset="-122"/>
                <a:cs typeface="Roboto" pitchFamily="34" charset="-120"/>
              </a:rPr>
              <a:t>Fragmentation and depersonalisation weaken </a:t>
            </a:r>
          </a:p>
          <a:p>
            <a:pPr algn="l">
              <a:lnSpc>
                <a:spcPts val="2500"/>
              </a:lnSpc>
              <a:buSzPct val="100000"/>
            </a:pPr>
            <a:r>
              <a:rPr lang="en-GB" sz="2000" dirty="0">
                <a:solidFill>
                  <a:srgbClr val="3C3939"/>
                </a:solidFill>
                <a:latin typeface="Roboto" pitchFamily="34" charset="0"/>
                <a:ea typeface="Roboto" pitchFamily="34" charset="-122"/>
                <a:cs typeface="Roboto" pitchFamily="34" charset="-120"/>
              </a:rPr>
              <a:t>long-term outcomes</a:t>
            </a:r>
            <a:endParaRPr lang="en-GB" sz="2000" dirty="0"/>
          </a:p>
        </p:txBody>
      </p:sp>
      <p:sp>
        <p:nvSpPr>
          <p:cNvPr id="6" name="Text 4"/>
          <p:cNvSpPr/>
          <p:nvPr/>
        </p:nvSpPr>
        <p:spPr>
          <a:xfrm>
            <a:off x="336590" y="5632038"/>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sz="2000" dirty="0">
                <a:solidFill>
                  <a:srgbClr val="3C3939"/>
                </a:solidFill>
                <a:latin typeface="Roboto" pitchFamily="34" charset="0"/>
                <a:ea typeface="Roboto" pitchFamily="34" charset="-122"/>
                <a:cs typeface="Roboto" pitchFamily="34" charset="-120"/>
              </a:rPr>
              <a:t>Current models may not be sustainable as epidemiology evolves</a:t>
            </a:r>
            <a:endParaRPr lang="en-GB" sz="2000" dirty="0"/>
          </a:p>
        </p:txBody>
      </p:sp>
      <p:sp>
        <p:nvSpPr>
          <p:cNvPr id="7" name="Text 5"/>
          <p:cNvSpPr/>
          <p:nvPr/>
        </p:nvSpPr>
        <p:spPr>
          <a:xfrm>
            <a:off x="634245" y="6991435"/>
            <a:ext cx="12036725" cy="635079"/>
          </a:xfrm>
          <a:prstGeom prst="rect">
            <a:avLst/>
          </a:prstGeom>
          <a:noFill/>
          <a:ln/>
        </p:spPr>
        <p:txBody>
          <a:bodyPr wrap="square" lIns="0" tIns="0" rIns="0" bIns="0" rtlCol="0" anchor="t"/>
          <a:lstStyle/>
          <a:p>
            <a:pPr marL="0" indent="0" algn="ctr">
              <a:lnSpc>
                <a:spcPts val="2500"/>
              </a:lnSpc>
              <a:buNone/>
            </a:pPr>
            <a:r>
              <a:rPr lang="en-GB" sz="2000" b="1" dirty="0">
                <a:solidFill>
                  <a:srgbClr val="3C3939"/>
                </a:solidFill>
                <a:latin typeface="Roboto" pitchFamily="34" charset="0"/>
                <a:ea typeface="Roboto" pitchFamily="34" charset="-122"/>
                <a:cs typeface="Roboto" pitchFamily="34" charset="-120"/>
              </a:rPr>
              <a:t>Let's make HIV services person-centred, context-aware, and globally fair</a:t>
            </a:r>
            <a:endParaRPr lang="en-GB" sz="2000" dirty="0"/>
          </a:p>
        </p:txBody>
      </p:sp>
      <p:sp>
        <p:nvSpPr>
          <p:cNvPr id="9" name="Text 7"/>
          <p:cNvSpPr/>
          <p:nvPr/>
        </p:nvSpPr>
        <p:spPr>
          <a:xfrm>
            <a:off x="7557254" y="2527161"/>
            <a:ext cx="6279356" cy="3104877"/>
          </a:xfrm>
          <a:prstGeom prst="rect">
            <a:avLst/>
          </a:prstGeom>
          <a:noFill/>
          <a:ln/>
        </p:spPr>
        <p:txBody>
          <a:bodyPr wrap="square" lIns="0" tIns="0" rIns="0" bIns="0" rtlCol="0" anchor="t"/>
          <a:lstStyle/>
          <a:p>
            <a:pPr marL="0" indent="0" algn="l">
              <a:lnSpc>
                <a:spcPct val="150000"/>
              </a:lnSpc>
              <a:buNone/>
            </a:pPr>
            <a:r>
              <a:rPr lang="en-GB" sz="2000" dirty="0">
                <a:solidFill>
                  <a:srgbClr val="3C3939"/>
                </a:solidFill>
                <a:latin typeface="Roboto" pitchFamily="34" charset="0"/>
                <a:ea typeface="Roboto" pitchFamily="34" charset="-122"/>
                <a:cs typeface="Roboto" pitchFamily="34" charset="-120"/>
              </a:rPr>
              <a:t>This challenge presents an opportunity to reimagine HIV care delivery that truly addresses the needs of people living with HIV, respects the complexity of their lives, and ensures equitable access to the best possible care regardless of geography.</a:t>
            </a:r>
            <a:endParaRPr lang="en-GB"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AAA97E1-F2E8-D611-E58B-F552AC10D768}"/>
              </a:ext>
            </a:extLst>
          </p:cNvPr>
          <p:cNvSpPr txBox="1"/>
          <p:nvPr/>
        </p:nvSpPr>
        <p:spPr>
          <a:xfrm>
            <a:off x="604434" y="2063776"/>
            <a:ext cx="9655444" cy="523220"/>
          </a:xfrm>
          <a:prstGeom prst="rect">
            <a:avLst/>
          </a:prstGeom>
          <a:noFill/>
        </p:spPr>
        <p:txBody>
          <a:bodyPr wrap="square" rtlCol="0">
            <a:spAutoFit/>
          </a:bodyPr>
          <a:lstStyle/>
          <a:p>
            <a:r>
              <a:rPr lang="en-GB" sz="2800" noProof="0" dirty="0"/>
              <a:t>The history of HIV has shown that minimalism is not the way</a:t>
            </a:r>
          </a:p>
        </p:txBody>
      </p:sp>
      <p:sp>
        <p:nvSpPr>
          <p:cNvPr id="3" name="Text 0">
            <a:extLst>
              <a:ext uri="{FF2B5EF4-FFF2-40B4-BE49-F238E27FC236}">
                <a16:creationId xmlns:a16="http://schemas.microsoft.com/office/drawing/2014/main" id="{6E53BFCB-2BF4-6995-4DC8-0A5D788BC5D8}"/>
              </a:ext>
            </a:extLst>
          </p:cNvPr>
          <p:cNvSpPr/>
          <p:nvPr/>
        </p:nvSpPr>
        <p:spPr>
          <a:xfrm>
            <a:off x="793789" y="603086"/>
            <a:ext cx="13042821" cy="1240155"/>
          </a:xfrm>
          <a:prstGeom prst="rect">
            <a:avLst/>
          </a:prstGeom>
          <a:noFill/>
          <a:ln/>
        </p:spPr>
        <p:txBody>
          <a:bodyPr wrap="square" lIns="0" tIns="0" rIns="0" bIns="0" rtlCol="0" anchor="ctr"/>
          <a:lstStyle/>
          <a:p>
            <a:pPr marL="0" indent="0">
              <a:lnSpc>
                <a:spcPts val="4850"/>
              </a:lnSpc>
              <a:buNone/>
            </a:pPr>
            <a:r>
              <a:rPr lang="en-GB" sz="3900" noProof="0" dirty="0">
                <a:solidFill>
                  <a:srgbClr val="1B1B27"/>
                </a:solidFill>
                <a:latin typeface="Raleway" pitchFamily="34" charset="0"/>
                <a:ea typeface="Raleway" pitchFamily="34" charset="-122"/>
                <a:cs typeface="Raleway" pitchFamily="34" charset="-120"/>
              </a:rPr>
              <a:t>Conclusion</a:t>
            </a:r>
            <a:endParaRPr lang="en-GB" sz="3900" noProof="0" dirty="0"/>
          </a:p>
        </p:txBody>
      </p:sp>
    </p:spTree>
    <p:extLst>
      <p:ext uri="{BB962C8B-B14F-4D97-AF65-F5344CB8AC3E}">
        <p14:creationId xmlns:p14="http://schemas.microsoft.com/office/powerpoint/2010/main" val="256493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B927-477A-8EE8-9AB8-E471593A4DB9}"/>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7875A29C-DA06-458A-AA39-59ED477FF07A}"/>
              </a:ext>
            </a:extLst>
          </p:cNvPr>
          <p:cNvSpPr txBox="1"/>
          <p:nvPr/>
        </p:nvSpPr>
        <p:spPr>
          <a:xfrm>
            <a:off x="604434" y="2063776"/>
            <a:ext cx="9655444" cy="523220"/>
          </a:xfrm>
          <a:prstGeom prst="rect">
            <a:avLst/>
          </a:prstGeom>
          <a:noFill/>
        </p:spPr>
        <p:txBody>
          <a:bodyPr wrap="square" rtlCol="0">
            <a:spAutoFit/>
          </a:bodyPr>
          <a:lstStyle/>
          <a:p>
            <a:r>
              <a:rPr lang="en-GB" sz="2800" noProof="0" dirty="0"/>
              <a:t>The history of HIV has shown that minimalism is not the way</a:t>
            </a:r>
          </a:p>
        </p:txBody>
      </p:sp>
      <p:sp>
        <p:nvSpPr>
          <p:cNvPr id="3" name="Text 0">
            <a:extLst>
              <a:ext uri="{FF2B5EF4-FFF2-40B4-BE49-F238E27FC236}">
                <a16:creationId xmlns:a16="http://schemas.microsoft.com/office/drawing/2014/main" id="{1C366064-111C-73C8-94B8-515BECF92330}"/>
              </a:ext>
            </a:extLst>
          </p:cNvPr>
          <p:cNvSpPr/>
          <p:nvPr/>
        </p:nvSpPr>
        <p:spPr>
          <a:xfrm>
            <a:off x="793789" y="603086"/>
            <a:ext cx="13042821" cy="1240155"/>
          </a:xfrm>
          <a:prstGeom prst="rect">
            <a:avLst/>
          </a:prstGeom>
          <a:noFill/>
          <a:ln/>
        </p:spPr>
        <p:txBody>
          <a:bodyPr wrap="square" lIns="0" tIns="0" rIns="0" bIns="0" rtlCol="0" anchor="ctr"/>
          <a:lstStyle/>
          <a:p>
            <a:pPr marL="0" indent="0">
              <a:lnSpc>
                <a:spcPts val="4850"/>
              </a:lnSpc>
              <a:buNone/>
            </a:pPr>
            <a:r>
              <a:rPr lang="en-GB" sz="3900" noProof="0" dirty="0">
                <a:solidFill>
                  <a:srgbClr val="1B1B27"/>
                </a:solidFill>
                <a:latin typeface="Raleway" pitchFamily="34" charset="0"/>
                <a:ea typeface="Raleway" pitchFamily="34" charset="-122"/>
                <a:cs typeface="Raleway" pitchFamily="34" charset="-120"/>
              </a:rPr>
              <a:t>Conclusion</a:t>
            </a:r>
            <a:endParaRPr lang="en-GB" sz="3900" noProof="0" dirty="0"/>
          </a:p>
        </p:txBody>
      </p:sp>
      <p:sp>
        <p:nvSpPr>
          <p:cNvPr id="4" name="CasellaDiTesto 3">
            <a:extLst>
              <a:ext uri="{FF2B5EF4-FFF2-40B4-BE49-F238E27FC236}">
                <a16:creationId xmlns:a16="http://schemas.microsoft.com/office/drawing/2014/main" id="{301DD703-FC91-77AF-D1FF-D8628F5EA9FF}"/>
              </a:ext>
            </a:extLst>
          </p:cNvPr>
          <p:cNvSpPr txBox="1"/>
          <p:nvPr/>
        </p:nvSpPr>
        <p:spPr>
          <a:xfrm>
            <a:off x="604434" y="3251498"/>
            <a:ext cx="13437030" cy="523220"/>
          </a:xfrm>
          <a:prstGeom prst="rect">
            <a:avLst/>
          </a:prstGeom>
          <a:noFill/>
        </p:spPr>
        <p:txBody>
          <a:bodyPr wrap="square" rtlCol="0">
            <a:spAutoFit/>
          </a:bodyPr>
          <a:lstStyle/>
          <a:p>
            <a:r>
              <a:rPr lang="en-GB" sz="2800" noProof="0" dirty="0"/>
              <a:t>The emergency of DTG resistance is highlighting concerns in current public health strategies</a:t>
            </a:r>
          </a:p>
        </p:txBody>
      </p:sp>
    </p:spTree>
    <p:extLst>
      <p:ext uri="{BB962C8B-B14F-4D97-AF65-F5344CB8AC3E}">
        <p14:creationId xmlns:p14="http://schemas.microsoft.com/office/powerpoint/2010/main" val="1395775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3EA1F-E031-042C-7FA1-3318457084C9}"/>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822C3735-0830-E4BD-377C-ED19AB378F57}"/>
              </a:ext>
            </a:extLst>
          </p:cNvPr>
          <p:cNvSpPr txBox="1"/>
          <p:nvPr/>
        </p:nvSpPr>
        <p:spPr>
          <a:xfrm>
            <a:off x="604434" y="2063776"/>
            <a:ext cx="9655444" cy="523220"/>
          </a:xfrm>
          <a:prstGeom prst="rect">
            <a:avLst/>
          </a:prstGeom>
          <a:noFill/>
        </p:spPr>
        <p:txBody>
          <a:bodyPr wrap="square" rtlCol="0">
            <a:spAutoFit/>
          </a:bodyPr>
          <a:lstStyle/>
          <a:p>
            <a:r>
              <a:rPr lang="en-GB" sz="2800" noProof="0" dirty="0"/>
              <a:t>The history of HIV has shown that minimalism is not the way</a:t>
            </a:r>
          </a:p>
        </p:txBody>
      </p:sp>
      <p:sp>
        <p:nvSpPr>
          <p:cNvPr id="3" name="Text 0">
            <a:extLst>
              <a:ext uri="{FF2B5EF4-FFF2-40B4-BE49-F238E27FC236}">
                <a16:creationId xmlns:a16="http://schemas.microsoft.com/office/drawing/2014/main" id="{E8EA77A6-A5EA-9977-DB7F-2A61DDE7A00D}"/>
              </a:ext>
            </a:extLst>
          </p:cNvPr>
          <p:cNvSpPr/>
          <p:nvPr/>
        </p:nvSpPr>
        <p:spPr>
          <a:xfrm>
            <a:off x="793789" y="603086"/>
            <a:ext cx="13042821" cy="1240155"/>
          </a:xfrm>
          <a:prstGeom prst="rect">
            <a:avLst/>
          </a:prstGeom>
          <a:noFill/>
          <a:ln/>
        </p:spPr>
        <p:txBody>
          <a:bodyPr wrap="square" lIns="0" tIns="0" rIns="0" bIns="0" rtlCol="0" anchor="ctr"/>
          <a:lstStyle/>
          <a:p>
            <a:pPr marL="0" indent="0">
              <a:lnSpc>
                <a:spcPts val="4850"/>
              </a:lnSpc>
              <a:buNone/>
            </a:pPr>
            <a:r>
              <a:rPr lang="en-GB" sz="3900" noProof="0" dirty="0">
                <a:solidFill>
                  <a:srgbClr val="1B1B27"/>
                </a:solidFill>
                <a:latin typeface="Raleway" pitchFamily="34" charset="0"/>
                <a:ea typeface="Raleway" pitchFamily="34" charset="-122"/>
                <a:cs typeface="Raleway" pitchFamily="34" charset="-120"/>
              </a:rPr>
              <a:t>Conclusion</a:t>
            </a:r>
            <a:endParaRPr lang="en-GB" sz="3900" noProof="0" dirty="0"/>
          </a:p>
        </p:txBody>
      </p:sp>
      <p:sp>
        <p:nvSpPr>
          <p:cNvPr id="4" name="CasellaDiTesto 3">
            <a:extLst>
              <a:ext uri="{FF2B5EF4-FFF2-40B4-BE49-F238E27FC236}">
                <a16:creationId xmlns:a16="http://schemas.microsoft.com/office/drawing/2014/main" id="{95873803-6BD2-00D6-BECA-FCAF77853930}"/>
              </a:ext>
            </a:extLst>
          </p:cNvPr>
          <p:cNvSpPr txBox="1"/>
          <p:nvPr/>
        </p:nvSpPr>
        <p:spPr>
          <a:xfrm>
            <a:off x="604434" y="3251498"/>
            <a:ext cx="13437030" cy="523220"/>
          </a:xfrm>
          <a:prstGeom prst="rect">
            <a:avLst/>
          </a:prstGeom>
          <a:noFill/>
        </p:spPr>
        <p:txBody>
          <a:bodyPr wrap="square" rtlCol="0">
            <a:spAutoFit/>
          </a:bodyPr>
          <a:lstStyle/>
          <a:p>
            <a:r>
              <a:rPr lang="en-GB" sz="2800" noProof="0" dirty="0"/>
              <a:t>The emergency of DTG resistance is highlighting concerns in current public health strategies</a:t>
            </a:r>
          </a:p>
        </p:txBody>
      </p:sp>
      <p:sp>
        <p:nvSpPr>
          <p:cNvPr id="5" name="CasellaDiTesto 4">
            <a:extLst>
              <a:ext uri="{FF2B5EF4-FFF2-40B4-BE49-F238E27FC236}">
                <a16:creationId xmlns:a16="http://schemas.microsoft.com/office/drawing/2014/main" id="{0D97A4E3-AFEA-9324-1355-8C17A9CF37CD}"/>
              </a:ext>
            </a:extLst>
          </p:cNvPr>
          <p:cNvSpPr txBox="1"/>
          <p:nvPr/>
        </p:nvSpPr>
        <p:spPr>
          <a:xfrm>
            <a:off x="604435" y="4439220"/>
            <a:ext cx="13545518" cy="523220"/>
          </a:xfrm>
          <a:prstGeom prst="rect">
            <a:avLst/>
          </a:prstGeom>
          <a:noFill/>
        </p:spPr>
        <p:txBody>
          <a:bodyPr wrap="square" rtlCol="0">
            <a:spAutoFit/>
          </a:bodyPr>
          <a:lstStyle/>
          <a:p>
            <a:r>
              <a:rPr lang="en-GB" sz="2800" noProof="0" dirty="0"/>
              <a:t>A new minimalism risk to waste the global efforts made in the last 25 years</a:t>
            </a:r>
          </a:p>
        </p:txBody>
      </p:sp>
    </p:spTree>
    <p:extLst>
      <p:ext uri="{BB962C8B-B14F-4D97-AF65-F5344CB8AC3E}">
        <p14:creationId xmlns:p14="http://schemas.microsoft.com/office/powerpoint/2010/main" val="332173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A288-9097-DA2A-AB54-67C06A05E310}"/>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B77112A-1AF2-AC57-7207-5F34BF70B62F}"/>
              </a:ext>
            </a:extLst>
          </p:cNvPr>
          <p:cNvSpPr txBox="1"/>
          <p:nvPr/>
        </p:nvSpPr>
        <p:spPr>
          <a:xfrm>
            <a:off x="604434" y="2063776"/>
            <a:ext cx="9655444" cy="523220"/>
          </a:xfrm>
          <a:prstGeom prst="rect">
            <a:avLst/>
          </a:prstGeom>
          <a:noFill/>
        </p:spPr>
        <p:txBody>
          <a:bodyPr wrap="square" rtlCol="0">
            <a:spAutoFit/>
          </a:bodyPr>
          <a:lstStyle/>
          <a:p>
            <a:r>
              <a:rPr lang="en-GB" sz="2800" noProof="0" dirty="0"/>
              <a:t>The history of HIV has shown that minimalism is not the way</a:t>
            </a:r>
          </a:p>
        </p:txBody>
      </p:sp>
      <p:sp>
        <p:nvSpPr>
          <p:cNvPr id="3" name="Text 0">
            <a:extLst>
              <a:ext uri="{FF2B5EF4-FFF2-40B4-BE49-F238E27FC236}">
                <a16:creationId xmlns:a16="http://schemas.microsoft.com/office/drawing/2014/main" id="{7DB3BF7D-7251-2A6D-DC9F-0B0BA9306807}"/>
              </a:ext>
            </a:extLst>
          </p:cNvPr>
          <p:cNvSpPr/>
          <p:nvPr/>
        </p:nvSpPr>
        <p:spPr>
          <a:xfrm>
            <a:off x="793789" y="603086"/>
            <a:ext cx="13042821" cy="1240155"/>
          </a:xfrm>
          <a:prstGeom prst="rect">
            <a:avLst/>
          </a:prstGeom>
          <a:noFill/>
          <a:ln/>
        </p:spPr>
        <p:txBody>
          <a:bodyPr wrap="square" lIns="0" tIns="0" rIns="0" bIns="0" rtlCol="0" anchor="ctr"/>
          <a:lstStyle/>
          <a:p>
            <a:pPr marL="0" indent="0">
              <a:lnSpc>
                <a:spcPts val="4850"/>
              </a:lnSpc>
              <a:buNone/>
            </a:pPr>
            <a:r>
              <a:rPr lang="en-GB" sz="3900" noProof="0" dirty="0">
                <a:solidFill>
                  <a:srgbClr val="1B1B27"/>
                </a:solidFill>
                <a:latin typeface="Raleway" pitchFamily="34" charset="0"/>
                <a:ea typeface="Raleway" pitchFamily="34" charset="-122"/>
                <a:cs typeface="Raleway" pitchFamily="34" charset="-120"/>
              </a:rPr>
              <a:t>Conclusion</a:t>
            </a:r>
            <a:endParaRPr lang="en-GB" sz="3900" noProof="0" dirty="0"/>
          </a:p>
        </p:txBody>
      </p:sp>
      <p:sp>
        <p:nvSpPr>
          <p:cNvPr id="4" name="CasellaDiTesto 3">
            <a:extLst>
              <a:ext uri="{FF2B5EF4-FFF2-40B4-BE49-F238E27FC236}">
                <a16:creationId xmlns:a16="http://schemas.microsoft.com/office/drawing/2014/main" id="{A70FCA4D-A5F8-A342-BBD9-488A38129F95}"/>
              </a:ext>
            </a:extLst>
          </p:cNvPr>
          <p:cNvSpPr txBox="1"/>
          <p:nvPr/>
        </p:nvSpPr>
        <p:spPr>
          <a:xfrm>
            <a:off x="604434" y="3251498"/>
            <a:ext cx="13437030" cy="523220"/>
          </a:xfrm>
          <a:prstGeom prst="rect">
            <a:avLst/>
          </a:prstGeom>
          <a:noFill/>
        </p:spPr>
        <p:txBody>
          <a:bodyPr wrap="square" rtlCol="0">
            <a:spAutoFit/>
          </a:bodyPr>
          <a:lstStyle/>
          <a:p>
            <a:r>
              <a:rPr lang="en-GB" sz="2800" noProof="0" dirty="0"/>
              <a:t>The emergency of DTG resistance is highlighting concerns in current public health strategies</a:t>
            </a:r>
          </a:p>
        </p:txBody>
      </p:sp>
      <p:sp>
        <p:nvSpPr>
          <p:cNvPr id="5" name="CasellaDiTesto 4">
            <a:extLst>
              <a:ext uri="{FF2B5EF4-FFF2-40B4-BE49-F238E27FC236}">
                <a16:creationId xmlns:a16="http://schemas.microsoft.com/office/drawing/2014/main" id="{95725B5B-79E5-8DA0-A680-DE51FE829A06}"/>
              </a:ext>
            </a:extLst>
          </p:cNvPr>
          <p:cNvSpPr txBox="1"/>
          <p:nvPr/>
        </p:nvSpPr>
        <p:spPr>
          <a:xfrm>
            <a:off x="604435" y="4439220"/>
            <a:ext cx="13545518" cy="523220"/>
          </a:xfrm>
          <a:prstGeom prst="rect">
            <a:avLst/>
          </a:prstGeom>
          <a:noFill/>
        </p:spPr>
        <p:txBody>
          <a:bodyPr wrap="square" rtlCol="0">
            <a:spAutoFit/>
          </a:bodyPr>
          <a:lstStyle/>
          <a:p>
            <a:r>
              <a:rPr lang="en-GB" sz="2800" noProof="0" dirty="0"/>
              <a:t>A new minimalism risk to waste the global efforts made in the last 25 years</a:t>
            </a:r>
          </a:p>
        </p:txBody>
      </p:sp>
      <p:sp>
        <p:nvSpPr>
          <p:cNvPr id="6" name="CasellaDiTesto 5">
            <a:extLst>
              <a:ext uri="{FF2B5EF4-FFF2-40B4-BE49-F238E27FC236}">
                <a16:creationId xmlns:a16="http://schemas.microsoft.com/office/drawing/2014/main" id="{6413D465-0ABA-1B06-1978-D98A5D418A23}"/>
              </a:ext>
            </a:extLst>
          </p:cNvPr>
          <p:cNvSpPr txBox="1"/>
          <p:nvPr/>
        </p:nvSpPr>
        <p:spPr>
          <a:xfrm>
            <a:off x="592311" y="5626943"/>
            <a:ext cx="12328390" cy="2246769"/>
          </a:xfrm>
          <a:prstGeom prst="rect">
            <a:avLst/>
          </a:prstGeom>
          <a:noFill/>
        </p:spPr>
        <p:txBody>
          <a:bodyPr wrap="square" rtlCol="0">
            <a:spAutoFit/>
          </a:bodyPr>
          <a:lstStyle/>
          <a:p>
            <a:r>
              <a:rPr lang="en-GB" sz="2800" noProof="0" dirty="0"/>
              <a:t>We propose to act firmly to develop new services based on: </a:t>
            </a:r>
          </a:p>
          <a:p>
            <a:pPr marL="285750" indent="-285750">
              <a:buFont typeface="Arial" panose="020B0604020202020204" pitchFamily="34" charset="0"/>
              <a:buChar char="•"/>
            </a:pPr>
            <a:r>
              <a:rPr lang="en-GB" sz="2800" dirty="0"/>
              <a:t>r</a:t>
            </a:r>
            <a:r>
              <a:rPr lang="en-GB" sz="2800" noProof="0" dirty="0" err="1"/>
              <a:t>eal</a:t>
            </a:r>
            <a:r>
              <a:rPr lang="en-GB" sz="2800" noProof="0" dirty="0"/>
              <a:t> DSD,</a:t>
            </a:r>
          </a:p>
          <a:p>
            <a:pPr marL="285750" indent="-285750">
              <a:buFont typeface="Arial" panose="020B0604020202020204" pitchFamily="34" charset="0"/>
              <a:buChar char="•"/>
            </a:pPr>
            <a:r>
              <a:rPr lang="en-GB" sz="2800" noProof="0" dirty="0"/>
              <a:t>resistance testing in clinical routine,</a:t>
            </a:r>
          </a:p>
          <a:p>
            <a:pPr marL="285750" indent="-285750">
              <a:buFont typeface="Arial" panose="020B0604020202020204" pitchFamily="34" charset="0"/>
              <a:buChar char="•"/>
            </a:pPr>
            <a:r>
              <a:rPr lang="en-GB" sz="2800" noProof="0" dirty="0"/>
              <a:t>stronger involvement of the communities, </a:t>
            </a:r>
          </a:p>
          <a:p>
            <a:pPr marL="285750" indent="-285750">
              <a:buFont typeface="Arial" panose="020B0604020202020204" pitchFamily="34" charset="0"/>
              <a:buChar char="•"/>
            </a:pPr>
            <a:r>
              <a:rPr lang="en-GB" sz="2800" noProof="0" dirty="0"/>
              <a:t>availability of more therapeutic (not preventive!) options</a:t>
            </a:r>
          </a:p>
        </p:txBody>
      </p:sp>
    </p:spTree>
    <p:extLst>
      <p:ext uri="{BB962C8B-B14F-4D97-AF65-F5344CB8AC3E}">
        <p14:creationId xmlns:p14="http://schemas.microsoft.com/office/powerpoint/2010/main" val="2585398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3BAB9-23B2-C347-BAB9-8D1E2E353CF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AEB7550-AB62-A6EB-8424-9241CDDA9100}"/>
              </a:ext>
            </a:extLst>
          </p:cNvPr>
          <p:cNvSpPr/>
          <p:nvPr/>
        </p:nvSpPr>
        <p:spPr>
          <a:xfrm>
            <a:off x="383458" y="4766342"/>
            <a:ext cx="13863484" cy="1240155"/>
          </a:xfrm>
          <a:prstGeom prst="rect">
            <a:avLst/>
          </a:prstGeom>
          <a:noFill/>
          <a:ln/>
        </p:spPr>
        <p:txBody>
          <a:bodyPr wrap="square" lIns="0" tIns="0" rIns="0" bIns="0" rtlCol="0" anchor="t"/>
          <a:lstStyle/>
          <a:p>
            <a:pPr marL="0" indent="0" algn="ctr">
              <a:lnSpc>
                <a:spcPts val="4850"/>
              </a:lnSpc>
              <a:buNone/>
            </a:pPr>
            <a:r>
              <a:rPr lang="en-GB" sz="4400" dirty="0">
                <a:solidFill>
                  <a:srgbClr val="1B1B27"/>
                </a:solidFill>
                <a:latin typeface="Raleway" pitchFamily="34" charset="0"/>
                <a:ea typeface="Raleway" pitchFamily="34" charset="-122"/>
                <a:cs typeface="Raleway" pitchFamily="34" charset="-120"/>
              </a:rPr>
              <a:t>Thank you</a:t>
            </a:r>
            <a:endParaRPr lang="en-GB" sz="3900" dirty="0"/>
          </a:p>
        </p:txBody>
      </p:sp>
      <p:pic>
        <p:nvPicPr>
          <p:cNvPr id="7" name="Immagine 6" descr="Immagine che contiene testo, schermata, Carattere, logo&#10;&#10;Il contenuto generato dall'IA potrebbe non essere corretto.">
            <a:extLst>
              <a:ext uri="{FF2B5EF4-FFF2-40B4-BE49-F238E27FC236}">
                <a16:creationId xmlns:a16="http://schemas.microsoft.com/office/drawing/2014/main" id="{0A2DBD43-EE83-4190-E541-DA761FCF15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1609" y="6006497"/>
            <a:ext cx="1131933" cy="1135312"/>
          </a:xfrm>
          <a:prstGeom prst="rect">
            <a:avLst/>
          </a:prstGeom>
        </p:spPr>
      </p:pic>
      <p:pic>
        <p:nvPicPr>
          <p:cNvPr id="8" name="Immagine 7" descr="Immagine che contiene disegnando, segnale&#10;&#10;Descrizione generata automaticamente">
            <a:extLst>
              <a:ext uri="{FF2B5EF4-FFF2-40B4-BE49-F238E27FC236}">
                <a16:creationId xmlns:a16="http://schemas.microsoft.com/office/drawing/2014/main" id="{759C4B91-A5A4-006B-0CE4-3093DDD65E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0027" y="6148837"/>
            <a:ext cx="2528048" cy="850632"/>
          </a:xfrm>
          <a:prstGeom prst="rect">
            <a:avLst/>
          </a:prstGeom>
        </p:spPr>
      </p:pic>
      <p:pic>
        <p:nvPicPr>
          <p:cNvPr id="5" name="Immagine 4">
            <a:extLst>
              <a:ext uri="{FF2B5EF4-FFF2-40B4-BE49-F238E27FC236}">
                <a16:creationId xmlns:a16="http://schemas.microsoft.com/office/drawing/2014/main" id="{38EC60DA-DD95-D8EC-2648-606C8E98D3C0}"/>
              </a:ext>
            </a:extLst>
          </p:cNvPr>
          <p:cNvPicPr>
            <a:picLocks noChangeAspect="1"/>
          </p:cNvPicPr>
          <p:nvPr/>
        </p:nvPicPr>
        <p:blipFill>
          <a:blip r:embed="rId5"/>
          <a:stretch>
            <a:fillRect/>
          </a:stretch>
        </p:blipFill>
        <p:spPr>
          <a:xfrm>
            <a:off x="5568043" y="836196"/>
            <a:ext cx="3494314" cy="3494314"/>
          </a:xfrm>
          <a:prstGeom prst="rect">
            <a:avLst/>
          </a:prstGeom>
        </p:spPr>
      </p:pic>
    </p:spTree>
    <p:extLst>
      <p:ext uri="{BB962C8B-B14F-4D97-AF65-F5344CB8AC3E}">
        <p14:creationId xmlns:p14="http://schemas.microsoft.com/office/powerpoint/2010/main" val="315051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93775"/>
            <a:ext cx="8672989"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A False Trade-off: Efficiency vs Quality</a:t>
            </a:r>
            <a:endParaRPr lang="en-GB" sz="3900" dirty="0"/>
          </a:p>
        </p:txBody>
      </p:sp>
      <p:sp>
        <p:nvSpPr>
          <p:cNvPr id="3" name="Text 1"/>
          <p:cNvSpPr/>
          <p:nvPr/>
        </p:nvSpPr>
        <p:spPr>
          <a:xfrm>
            <a:off x="793790" y="2579755"/>
            <a:ext cx="3621643" cy="372070"/>
          </a:xfrm>
          <a:prstGeom prst="rect">
            <a:avLst/>
          </a:prstGeom>
          <a:noFill/>
          <a:ln/>
        </p:spPr>
        <p:txBody>
          <a:bodyPr wrap="none" lIns="0" tIns="0" rIns="0" bIns="0" rtlCol="0" anchor="t"/>
          <a:lstStyle/>
          <a:p>
            <a:pPr marL="0" indent="0" algn="l">
              <a:lnSpc>
                <a:spcPts val="2900"/>
              </a:lnSpc>
              <a:buNone/>
            </a:pPr>
            <a:r>
              <a:rPr lang="en-GB" sz="2300" dirty="0">
                <a:solidFill>
                  <a:srgbClr val="1B1B27"/>
                </a:solidFill>
                <a:latin typeface="Raleway" pitchFamily="34" charset="0"/>
                <a:ea typeface="Raleway" pitchFamily="34" charset="-122"/>
                <a:cs typeface="Raleway" pitchFamily="34" charset="-120"/>
              </a:rPr>
              <a:t>Current Trends in HIV Care</a:t>
            </a:r>
            <a:endParaRPr lang="en-GB" sz="2300" dirty="0"/>
          </a:p>
        </p:txBody>
      </p:sp>
      <p:sp>
        <p:nvSpPr>
          <p:cNvPr id="4" name="Text 2"/>
          <p:cNvSpPr/>
          <p:nvPr/>
        </p:nvSpPr>
        <p:spPr>
          <a:xfrm>
            <a:off x="1035844" y="320173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sz="1550" dirty="0">
                <a:solidFill>
                  <a:srgbClr val="3C3939"/>
                </a:solidFill>
                <a:latin typeface="Roboto" pitchFamily="34" charset="0"/>
                <a:ea typeface="Roboto" pitchFamily="34" charset="-122"/>
                <a:cs typeface="Roboto" pitchFamily="34" charset="-120"/>
              </a:rPr>
              <a:t>Decentralisation, self-care, longer refill intervals</a:t>
            </a:r>
            <a:endParaRPr lang="en-GB" sz="1550" dirty="0"/>
          </a:p>
        </p:txBody>
      </p:sp>
      <p:sp>
        <p:nvSpPr>
          <p:cNvPr id="5" name="Text 3"/>
          <p:cNvSpPr/>
          <p:nvPr/>
        </p:nvSpPr>
        <p:spPr>
          <a:xfrm>
            <a:off x="1035844" y="3588692"/>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sz="1550" dirty="0">
                <a:solidFill>
                  <a:srgbClr val="3C3939"/>
                </a:solidFill>
                <a:latin typeface="Roboto" pitchFamily="34" charset="0"/>
                <a:ea typeface="Roboto" pitchFamily="34" charset="-122"/>
                <a:cs typeface="Roboto" pitchFamily="34" charset="-120"/>
              </a:rPr>
              <a:t>Fewer contacts, reduced monitoring</a:t>
            </a:r>
            <a:endParaRPr lang="en-GB" sz="1550" dirty="0"/>
          </a:p>
        </p:txBody>
      </p:sp>
      <p:sp>
        <p:nvSpPr>
          <p:cNvPr id="6" name="Text 4"/>
          <p:cNvSpPr/>
          <p:nvPr/>
        </p:nvSpPr>
        <p:spPr>
          <a:xfrm>
            <a:off x="1035844" y="3975645"/>
            <a:ext cx="6279356" cy="317540"/>
          </a:xfrm>
          <a:prstGeom prst="rect">
            <a:avLst/>
          </a:prstGeom>
          <a:noFill/>
          <a:ln/>
        </p:spPr>
        <p:txBody>
          <a:bodyPr wrap="none" lIns="0" tIns="0" rIns="0" bIns="0" rtlCol="0" anchor="t"/>
          <a:lstStyle/>
          <a:p>
            <a:pPr marL="342900" indent="-342900" algn="l">
              <a:lnSpc>
                <a:spcPts val="2500"/>
              </a:lnSpc>
              <a:buSzPct val="100000"/>
              <a:buChar char="•"/>
            </a:pPr>
            <a:r>
              <a:rPr lang="en-GB" sz="1550" dirty="0">
                <a:solidFill>
                  <a:srgbClr val="3C3939"/>
                </a:solidFill>
                <a:latin typeface="Roboto" pitchFamily="34" charset="0"/>
                <a:ea typeface="Roboto" pitchFamily="34" charset="-122"/>
                <a:cs typeface="Roboto" pitchFamily="34" charset="-120"/>
              </a:rPr>
              <a:t>"One-size-fits-all" for a complex epidemic</a:t>
            </a:r>
            <a:endParaRPr lang="en-GB" sz="1550" dirty="0"/>
          </a:p>
        </p:txBody>
      </p:sp>
      <p:sp>
        <p:nvSpPr>
          <p:cNvPr id="7" name="Text 5"/>
          <p:cNvSpPr/>
          <p:nvPr/>
        </p:nvSpPr>
        <p:spPr>
          <a:xfrm>
            <a:off x="1035844" y="4471779"/>
            <a:ext cx="6279356" cy="317540"/>
          </a:xfrm>
          <a:prstGeom prst="rect">
            <a:avLst/>
          </a:prstGeom>
          <a:noFill/>
          <a:ln/>
        </p:spPr>
        <p:txBody>
          <a:bodyPr wrap="none" lIns="0" tIns="0" rIns="0" bIns="0" rtlCol="0" anchor="t"/>
          <a:lstStyle/>
          <a:p>
            <a:pPr marL="0" indent="0" algn="l">
              <a:lnSpc>
                <a:spcPts val="2500"/>
              </a:lnSpc>
              <a:buNone/>
            </a:pPr>
            <a:r>
              <a:rPr lang="en-GB" sz="1550" b="1" dirty="0">
                <a:solidFill>
                  <a:srgbClr val="3C3939"/>
                </a:solidFill>
                <a:latin typeface="Roboto" pitchFamily="34" charset="0"/>
                <a:ea typeface="Roboto" pitchFamily="34" charset="-122"/>
                <a:cs typeface="Roboto" pitchFamily="34" charset="-120"/>
              </a:rPr>
              <a:t>Simplification becomes a risk when it erodes care quality</a:t>
            </a:r>
            <a:endParaRPr lang="en-GB" sz="1550" dirty="0"/>
          </a:p>
        </p:txBody>
      </p:sp>
      <p:sp>
        <p:nvSpPr>
          <p:cNvPr id="8" name="Text 6"/>
          <p:cNvSpPr/>
          <p:nvPr/>
        </p:nvSpPr>
        <p:spPr>
          <a:xfrm>
            <a:off x="395583" y="5543024"/>
            <a:ext cx="6279356" cy="95261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The pursuit of efficiency has created a false dichotomy between service delivery speed and quality of care. Uniformity in approach fails to address the complexity of individual patient needs.</a:t>
            </a:r>
            <a:endParaRPr lang="en-GB" sz="1550" dirty="0"/>
          </a:p>
        </p:txBody>
      </p:sp>
      <p:pic>
        <p:nvPicPr>
          <p:cNvPr id="9" name="Immagine 8">
            <a:extLst>
              <a:ext uri="{FF2B5EF4-FFF2-40B4-BE49-F238E27FC236}">
                <a16:creationId xmlns:a16="http://schemas.microsoft.com/office/drawing/2014/main" id="{3D8AF2F5-8FA9-33CF-CB87-2904058715F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25313" y="2249578"/>
            <a:ext cx="6148808" cy="5697002"/>
          </a:xfrm>
          <a:prstGeom prst="rect">
            <a:avLst/>
          </a:prstGeom>
        </p:spPr>
      </p:pic>
      <p:sp>
        <p:nvSpPr>
          <p:cNvPr id="10" name="Rettangolo 9">
            <a:extLst>
              <a:ext uri="{FF2B5EF4-FFF2-40B4-BE49-F238E27FC236}">
                <a16:creationId xmlns:a16="http://schemas.microsoft.com/office/drawing/2014/main" id="{FDE93EDA-75E2-AD82-93B3-503882C1239E}"/>
              </a:ext>
            </a:extLst>
          </p:cNvPr>
          <p:cNvSpPr/>
          <p:nvPr/>
        </p:nvSpPr>
        <p:spPr>
          <a:xfrm>
            <a:off x="11636477" y="3906232"/>
            <a:ext cx="1563329" cy="10197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9AE0DE9-1C70-7472-E800-654191F935EC}"/>
              </a:ext>
            </a:extLst>
          </p:cNvPr>
          <p:cNvSpPr txBox="1"/>
          <p:nvPr/>
        </p:nvSpPr>
        <p:spPr>
          <a:xfrm>
            <a:off x="396357" y="1976913"/>
            <a:ext cx="4823239" cy="830997"/>
          </a:xfrm>
          <a:prstGeom prst="rect">
            <a:avLst/>
          </a:prstGeom>
          <a:noFill/>
        </p:spPr>
        <p:txBody>
          <a:bodyPr wrap="square" rtlCol="0">
            <a:spAutoFit/>
          </a:bodyPr>
          <a:lstStyle/>
          <a:p>
            <a:r>
              <a:rPr lang="en-GB" sz="2400" noProof="0" dirty="0"/>
              <a:t>29.051 Mozambican patients in DTG:</a:t>
            </a:r>
          </a:p>
          <a:p>
            <a:r>
              <a:rPr lang="en-GB" sz="2400" dirty="0"/>
              <a:t>VL control in 91,7 – 96,9%</a:t>
            </a:r>
            <a:endParaRPr lang="en-GB" sz="2400" noProof="0" dirty="0"/>
          </a:p>
        </p:txBody>
      </p:sp>
      <p:sp>
        <p:nvSpPr>
          <p:cNvPr id="4" name="Text 0">
            <a:extLst>
              <a:ext uri="{FF2B5EF4-FFF2-40B4-BE49-F238E27FC236}">
                <a16:creationId xmlns:a16="http://schemas.microsoft.com/office/drawing/2014/main" id="{34CD3F18-58BB-B93E-E03C-0DC4A678509E}"/>
              </a:ext>
            </a:extLst>
          </p:cNvPr>
          <p:cNvSpPr/>
          <p:nvPr/>
        </p:nvSpPr>
        <p:spPr>
          <a:xfrm>
            <a:off x="252614" y="895196"/>
            <a:ext cx="8672989"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Viral failure and DTG resistance in a Mozambican cohort</a:t>
            </a:r>
            <a:endParaRPr lang="en-GB" sz="3900" dirty="0"/>
          </a:p>
        </p:txBody>
      </p:sp>
      <p:pic>
        <p:nvPicPr>
          <p:cNvPr id="5" name="Immagine 4" descr="Immagine che contiene testo, schermata, Policromia, design&#10;&#10;Il contenuto generato dall'IA potrebbe non essere corretto.">
            <a:extLst>
              <a:ext uri="{FF2B5EF4-FFF2-40B4-BE49-F238E27FC236}">
                <a16:creationId xmlns:a16="http://schemas.microsoft.com/office/drawing/2014/main" id="{E283ACD3-BD03-1903-9B66-439051C74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51" t="5217"/>
          <a:stretch/>
        </p:blipFill>
        <p:spPr bwMode="auto">
          <a:xfrm>
            <a:off x="252614" y="2948474"/>
            <a:ext cx="6963630" cy="5281126"/>
          </a:xfrm>
          <a:prstGeom prst="rect">
            <a:avLst/>
          </a:prstGeom>
          <a:ln>
            <a:noFill/>
          </a:ln>
          <a:extLst>
            <a:ext uri="{53640926-AAD7-44D8-BBD7-CCE9431645EC}">
              <a14:shadowObscured xmlns:a14="http://schemas.microsoft.com/office/drawing/2010/main"/>
            </a:ext>
          </a:extLst>
        </p:spPr>
      </p:pic>
      <p:pic>
        <p:nvPicPr>
          <p:cNvPr id="6" name="Immagine 5" descr="Immagine che contiene schermata, diagramma, Policromia, linea&#10;&#10;Il contenuto generato dall'IA potrebbe non essere corretto.">
            <a:extLst>
              <a:ext uri="{FF2B5EF4-FFF2-40B4-BE49-F238E27FC236}">
                <a16:creationId xmlns:a16="http://schemas.microsoft.com/office/drawing/2014/main" id="{50ADD73A-354D-3F1A-E310-B7C409F10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479" y="2666438"/>
            <a:ext cx="5563162" cy="5563162"/>
          </a:xfrm>
          <a:prstGeom prst="rect">
            <a:avLst/>
          </a:prstGeom>
        </p:spPr>
      </p:pic>
      <p:sp>
        <p:nvSpPr>
          <p:cNvPr id="7" name="CasellaDiTesto 6">
            <a:extLst>
              <a:ext uri="{FF2B5EF4-FFF2-40B4-BE49-F238E27FC236}">
                <a16:creationId xmlns:a16="http://schemas.microsoft.com/office/drawing/2014/main" id="{AD83716B-7E70-13CE-5CE3-DB1EF854755D}"/>
              </a:ext>
            </a:extLst>
          </p:cNvPr>
          <p:cNvSpPr txBox="1"/>
          <p:nvPr/>
        </p:nvSpPr>
        <p:spPr>
          <a:xfrm>
            <a:off x="8104510" y="1976913"/>
            <a:ext cx="5818131" cy="830997"/>
          </a:xfrm>
          <a:prstGeom prst="rect">
            <a:avLst/>
          </a:prstGeom>
          <a:noFill/>
        </p:spPr>
        <p:txBody>
          <a:bodyPr wrap="none" rtlCol="0">
            <a:spAutoFit/>
          </a:bodyPr>
          <a:lstStyle/>
          <a:p>
            <a:r>
              <a:rPr lang="en-GB" sz="2400" dirty="0"/>
              <a:t>Among 28 patients tested for DTG resistance:</a:t>
            </a:r>
          </a:p>
          <a:p>
            <a:r>
              <a:rPr lang="en-GB" sz="2400" b="1" dirty="0"/>
              <a:t>13 DTG resistance detected</a:t>
            </a:r>
          </a:p>
        </p:txBody>
      </p:sp>
      <p:sp>
        <p:nvSpPr>
          <p:cNvPr id="9" name="Shape 11">
            <a:extLst>
              <a:ext uri="{FF2B5EF4-FFF2-40B4-BE49-F238E27FC236}">
                <a16:creationId xmlns:a16="http://schemas.microsoft.com/office/drawing/2014/main" id="{56D02E96-037E-B1DD-5B8D-DD8D38365E70}"/>
              </a:ext>
            </a:extLst>
          </p:cNvPr>
          <p:cNvSpPr/>
          <p:nvPr/>
        </p:nvSpPr>
        <p:spPr>
          <a:xfrm>
            <a:off x="7542015" y="2464032"/>
            <a:ext cx="36000" cy="5400000"/>
          </a:xfrm>
          <a:prstGeom prst="rect">
            <a:avLst/>
          </a:prstGeom>
          <a:solidFill>
            <a:srgbClr val="1B1B27"/>
          </a:solidFill>
          <a:ln/>
        </p:spPr>
        <p:txBody>
          <a:bodyPr/>
          <a:lstStyle/>
          <a:p>
            <a:endParaRPr lang="en-GB" sz="3200" dirty="0"/>
          </a:p>
        </p:txBody>
      </p:sp>
      <p:sp>
        <p:nvSpPr>
          <p:cNvPr id="10" name="Rettangolo 9">
            <a:extLst>
              <a:ext uri="{FF2B5EF4-FFF2-40B4-BE49-F238E27FC236}">
                <a16:creationId xmlns:a16="http://schemas.microsoft.com/office/drawing/2014/main" id="{500B4691-998B-92C4-5AD5-4401317346D2}"/>
              </a:ext>
            </a:extLst>
          </p:cNvPr>
          <p:cNvSpPr/>
          <p:nvPr/>
        </p:nvSpPr>
        <p:spPr>
          <a:xfrm>
            <a:off x="13415211" y="2948475"/>
            <a:ext cx="421105" cy="2718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375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01303"/>
            <a:ext cx="7743706"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DTG Resistance: The Warning Bell</a:t>
            </a:r>
            <a:endParaRPr lang="en-GB" sz="3900" dirty="0"/>
          </a:p>
        </p:txBody>
      </p:sp>
      <p:sp>
        <p:nvSpPr>
          <p:cNvPr id="3" name="Text 1"/>
          <p:cNvSpPr/>
          <p:nvPr/>
        </p:nvSpPr>
        <p:spPr>
          <a:xfrm>
            <a:off x="793790" y="2782372"/>
            <a:ext cx="12883951" cy="635079"/>
          </a:xfrm>
          <a:prstGeom prst="rect">
            <a:avLst/>
          </a:prstGeom>
          <a:noFill/>
          <a:ln/>
        </p:spPr>
        <p:txBody>
          <a:bodyPr wrap="square" lIns="0" tIns="0" rIns="0" bIns="0" rtlCol="0" anchor="t"/>
          <a:lstStyle/>
          <a:p>
            <a:pPr marL="0" indent="0" algn="l">
              <a:lnSpc>
                <a:spcPts val="2500"/>
              </a:lnSpc>
              <a:buNone/>
            </a:pPr>
            <a:r>
              <a:rPr lang="en-GB" dirty="0">
                <a:solidFill>
                  <a:srgbClr val="3C3939"/>
                </a:solidFill>
                <a:latin typeface="Roboto" pitchFamily="34" charset="0"/>
                <a:ea typeface="Roboto" pitchFamily="34" charset="-122"/>
                <a:cs typeface="Roboto" pitchFamily="34" charset="-120"/>
              </a:rPr>
              <a:t>Dolutegravir resistance is emerging as a critical concern, but we must understand it as more than just a clinical issue:</a:t>
            </a:r>
            <a:endParaRPr lang="en-GB" dirty="0"/>
          </a:p>
        </p:txBody>
      </p:sp>
      <p:sp>
        <p:nvSpPr>
          <p:cNvPr id="4" name="Shape 2"/>
          <p:cNvSpPr/>
          <p:nvPr/>
        </p:nvSpPr>
        <p:spPr>
          <a:xfrm>
            <a:off x="1737687" y="3834169"/>
            <a:ext cx="446484" cy="446484"/>
          </a:xfrm>
          <a:prstGeom prst="roundRect">
            <a:avLst>
              <a:gd name="adj" fmla="val 18670"/>
            </a:avLst>
          </a:prstGeom>
          <a:solidFill>
            <a:srgbClr val="E1E1EA"/>
          </a:solidFill>
          <a:ln w="7620">
            <a:solidFill>
              <a:srgbClr val="C7C7D0"/>
            </a:solidFill>
            <a:prstDash val="solid"/>
          </a:ln>
        </p:spPr>
        <p:txBody>
          <a:bodyPr/>
          <a:lstStyle/>
          <a:p>
            <a:endParaRPr lang="en-GB" dirty="0"/>
          </a:p>
        </p:txBody>
      </p:sp>
      <p:sp>
        <p:nvSpPr>
          <p:cNvPr id="5" name="Text 3"/>
          <p:cNvSpPr/>
          <p:nvPr/>
        </p:nvSpPr>
        <p:spPr>
          <a:xfrm>
            <a:off x="2382529" y="3902392"/>
            <a:ext cx="2939177"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Not just a clinical concern</a:t>
            </a:r>
            <a:endParaRPr lang="en-GB" sz="1950" dirty="0"/>
          </a:p>
        </p:txBody>
      </p:sp>
      <p:sp>
        <p:nvSpPr>
          <p:cNvPr id="6" name="Text 4"/>
          <p:cNvSpPr/>
          <p:nvPr/>
        </p:nvSpPr>
        <p:spPr>
          <a:xfrm>
            <a:off x="2382529" y="4410908"/>
            <a:ext cx="3047167" cy="95261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The emergence of DTG resistance represents a failure of our monitoring and support systems</a:t>
            </a:r>
            <a:endParaRPr lang="en-GB" sz="1550" dirty="0"/>
          </a:p>
        </p:txBody>
      </p:sp>
      <p:sp>
        <p:nvSpPr>
          <p:cNvPr id="7" name="Shape 5"/>
          <p:cNvSpPr/>
          <p:nvPr/>
        </p:nvSpPr>
        <p:spPr>
          <a:xfrm>
            <a:off x="7614255" y="3774615"/>
            <a:ext cx="446484" cy="446484"/>
          </a:xfrm>
          <a:prstGeom prst="roundRect">
            <a:avLst>
              <a:gd name="adj" fmla="val 18670"/>
            </a:avLst>
          </a:prstGeom>
          <a:solidFill>
            <a:srgbClr val="E1E1EA"/>
          </a:solidFill>
          <a:ln w="7620">
            <a:solidFill>
              <a:srgbClr val="C7C7D0"/>
            </a:solidFill>
            <a:prstDash val="solid"/>
          </a:ln>
        </p:spPr>
        <p:txBody>
          <a:bodyPr/>
          <a:lstStyle/>
          <a:p>
            <a:endParaRPr lang="en-GB" dirty="0"/>
          </a:p>
        </p:txBody>
      </p:sp>
      <p:sp>
        <p:nvSpPr>
          <p:cNvPr id="8" name="Text 6"/>
          <p:cNvSpPr/>
          <p:nvPr/>
        </p:nvSpPr>
        <p:spPr>
          <a:xfrm>
            <a:off x="8259097" y="3842838"/>
            <a:ext cx="2480905"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A systemic red flag</a:t>
            </a:r>
            <a:endParaRPr lang="en-GB" sz="1950" dirty="0"/>
          </a:p>
        </p:txBody>
      </p:sp>
      <p:sp>
        <p:nvSpPr>
          <p:cNvPr id="9" name="Text 7"/>
          <p:cNvSpPr/>
          <p:nvPr/>
        </p:nvSpPr>
        <p:spPr>
          <a:xfrm>
            <a:off x="8259097" y="4351354"/>
            <a:ext cx="3047167" cy="127015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Signals deeper problems in our service delivery models and highlights gaps in quality assurance</a:t>
            </a:r>
            <a:endParaRPr lang="en-GB" sz="1550" dirty="0"/>
          </a:p>
        </p:txBody>
      </p:sp>
      <p:sp>
        <p:nvSpPr>
          <p:cNvPr id="10" name="Shape 8"/>
          <p:cNvSpPr/>
          <p:nvPr/>
        </p:nvSpPr>
        <p:spPr>
          <a:xfrm>
            <a:off x="1737687" y="6077902"/>
            <a:ext cx="446484" cy="446484"/>
          </a:xfrm>
          <a:prstGeom prst="roundRect">
            <a:avLst>
              <a:gd name="adj" fmla="val 18670"/>
            </a:avLst>
          </a:prstGeom>
          <a:solidFill>
            <a:srgbClr val="E1E1EA"/>
          </a:solidFill>
          <a:ln w="7620">
            <a:solidFill>
              <a:srgbClr val="C7C7D0"/>
            </a:solidFill>
            <a:prstDash val="solid"/>
          </a:ln>
        </p:spPr>
        <p:txBody>
          <a:bodyPr/>
          <a:lstStyle/>
          <a:p>
            <a:endParaRPr lang="en-GB" dirty="0"/>
          </a:p>
        </p:txBody>
      </p:sp>
      <p:sp>
        <p:nvSpPr>
          <p:cNvPr id="11" name="Text 9"/>
          <p:cNvSpPr/>
          <p:nvPr/>
        </p:nvSpPr>
        <p:spPr>
          <a:xfrm>
            <a:off x="2382529" y="6146125"/>
            <a:ext cx="2619494"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Reflects fragmentation</a:t>
            </a:r>
            <a:endParaRPr lang="en-GB" sz="1950" dirty="0"/>
          </a:p>
        </p:txBody>
      </p:sp>
      <p:sp>
        <p:nvSpPr>
          <p:cNvPr id="12" name="Text 10"/>
          <p:cNvSpPr/>
          <p:nvPr/>
        </p:nvSpPr>
        <p:spPr>
          <a:xfrm>
            <a:off x="2382529" y="6654641"/>
            <a:ext cx="6987183" cy="63507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Poor monitoring, weak follow-up, and inadequate patient support create conditions for resistance</a:t>
            </a:r>
            <a:endParaRPr lang="en-GB"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81088"/>
            <a:ext cx="10201037"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Systemic Fragilities: Examples from the Field</a:t>
            </a:r>
            <a:endParaRPr lang="en-GB" sz="3900" dirty="0"/>
          </a:p>
        </p:txBody>
      </p:sp>
      <p:pic>
        <p:nvPicPr>
          <p:cNvPr id="3" name="Image 0"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90" y="2422464"/>
            <a:ext cx="6521410" cy="793790"/>
          </a:xfrm>
          <a:prstGeom prst="rect">
            <a:avLst/>
          </a:prstGeom>
        </p:spPr>
      </p:pic>
      <p:sp>
        <p:nvSpPr>
          <p:cNvPr id="4" name="Text 1"/>
          <p:cNvSpPr/>
          <p:nvPr/>
        </p:nvSpPr>
        <p:spPr>
          <a:xfrm>
            <a:off x="992148" y="3414612"/>
            <a:ext cx="5532120"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HIV self-testing without counselling or follow-up</a:t>
            </a:r>
            <a:endParaRPr lang="en-GB" sz="1950" dirty="0"/>
          </a:p>
        </p:txBody>
      </p:sp>
      <p:sp>
        <p:nvSpPr>
          <p:cNvPr id="5" name="Text 2"/>
          <p:cNvSpPr/>
          <p:nvPr/>
        </p:nvSpPr>
        <p:spPr>
          <a:xfrm>
            <a:off x="992148" y="3843832"/>
            <a:ext cx="6124694" cy="63507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Patients receive diagnoses without support systems in place to process information or connect to care</a:t>
            </a:r>
            <a:endParaRPr lang="en-GB" sz="1550" dirty="0"/>
          </a:p>
        </p:txBody>
      </p:sp>
      <p:pic>
        <p:nvPicPr>
          <p:cNvPr id="6" name="Image 1" descr="preencod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0" y="2422464"/>
            <a:ext cx="6521410" cy="793790"/>
          </a:xfrm>
          <a:prstGeom prst="rect">
            <a:avLst/>
          </a:prstGeom>
        </p:spPr>
      </p:pic>
      <p:sp>
        <p:nvSpPr>
          <p:cNvPr id="7" name="Text 3"/>
          <p:cNvSpPr/>
          <p:nvPr/>
        </p:nvSpPr>
        <p:spPr>
          <a:xfrm>
            <a:off x="7513558" y="3414612"/>
            <a:ext cx="5617131"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Medication dispensed by rotating, unfamiliar staff</a:t>
            </a:r>
            <a:endParaRPr lang="en-GB" sz="1950" dirty="0"/>
          </a:p>
        </p:txBody>
      </p:sp>
      <p:sp>
        <p:nvSpPr>
          <p:cNvPr id="8" name="Text 4"/>
          <p:cNvSpPr/>
          <p:nvPr/>
        </p:nvSpPr>
        <p:spPr>
          <a:xfrm>
            <a:off x="7513558" y="3843832"/>
            <a:ext cx="6124694" cy="317540"/>
          </a:xfrm>
          <a:prstGeom prst="rect">
            <a:avLst/>
          </a:prstGeom>
          <a:noFill/>
          <a:ln/>
        </p:spPr>
        <p:txBody>
          <a:bodyPr wrap="non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Loss of provider-patient relationship and continuity of care</a:t>
            </a:r>
            <a:endParaRPr lang="en-GB" sz="1550" dirty="0"/>
          </a:p>
        </p:txBody>
      </p:sp>
      <p:pic>
        <p:nvPicPr>
          <p:cNvPr id="9" name="Image 2" descr="preencoded.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790" y="4721506"/>
            <a:ext cx="6521410" cy="793790"/>
          </a:xfrm>
          <a:prstGeom prst="rect">
            <a:avLst/>
          </a:prstGeom>
        </p:spPr>
      </p:pic>
      <p:sp>
        <p:nvSpPr>
          <p:cNvPr id="10" name="Text 5"/>
          <p:cNvSpPr/>
          <p:nvPr/>
        </p:nvSpPr>
        <p:spPr>
          <a:xfrm>
            <a:off x="992148" y="5713654"/>
            <a:ext cx="4348639"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Annual visits with minimal assessment</a:t>
            </a:r>
            <a:endParaRPr lang="en-GB" sz="1950" dirty="0"/>
          </a:p>
        </p:txBody>
      </p:sp>
      <p:sp>
        <p:nvSpPr>
          <p:cNvPr id="11" name="Text 6"/>
          <p:cNvSpPr/>
          <p:nvPr/>
        </p:nvSpPr>
        <p:spPr>
          <a:xfrm>
            <a:off x="992148" y="6142874"/>
            <a:ext cx="6124694" cy="635079"/>
          </a:xfrm>
          <a:prstGeom prst="rect">
            <a:avLst/>
          </a:prstGeom>
          <a:noFill/>
          <a:ln/>
        </p:spPr>
        <p:txBody>
          <a:bodyPr wrap="squar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Long gaps between assessments miss early warning signs of treatment failure</a:t>
            </a:r>
            <a:endParaRPr lang="en-GB" sz="1550" dirty="0"/>
          </a:p>
        </p:txBody>
      </p:sp>
      <p:pic>
        <p:nvPicPr>
          <p:cNvPr id="12" name="Image 3" descr="preencode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15200" y="4721506"/>
            <a:ext cx="6521410" cy="793790"/>
          </a:xfrm>
          <a:prstGeom prst="rect">
            <a:avLst/>
          </a:prstGeom>
        </p:spPr>
      </p:pic>
      <p:sp>
        <p:nvSpPr>
          <p:cNvPr id="13" name="Text 7"/>
          <p:cNvSpPr/>
          <p:nvPr/>
        </p:nvSpPr>
        <p:spPr>
          <a:xfrm>
            <a:off x="7513558" y="5713654"/>
            <a:ext cx="3981331" cy="310158"/>
          </a:xfrm>
          <a:prstGeom prst="rect">
            <a:avLst/>
          </a:prstGeom>
          <a:noFill/>
          <a:ln/>
        </p:spPr>
        <p:txBody>
          <a:bodyPr wrap="none" lIns="0" tIns="0" rIns="0" bIns="0" rtlCol="0" anchor="t"/>
          <a:lstStyle/>
          <a:p>
            <a:pPr marL="0" indent="0" algn="l">
              <a:lnSpc>
                <a:spcPts val="2400"/>
              </a:lnSpc>
              <a:buNone/>
            </a:pPr>
            <a:r>
              <a:rPr lang="en-GB" sz="1950" dirty="0">
                <a:solidFill>
                  <a:srgbClr val="3C3939"/>
                </a:solidFill>
                <a:latin typeface="Raleway" pitchFamily="34" charset="0"/>
                <a:ea typeface="Raleway" pitchFamily="34" charset="-122"/>
                <a:cs typeface="Raleway" pitchFamily="34" charset="-120"/>
              </a:rPr>
              <a:t>Disconnected, impersonal services</a:t>
            </a:r>
            <a:endParaRPr lang="en-GB" sz="1950" dirty="0"/>
          </a:p>
        </p:txBody>
      </p:sp>
      <p:sp>
        <p:nvSpPr>
          <p:cNvPr id="14" name="Text 8"/>
          <p:cNvSpPr/>
          <p:nvPr/>
        </p:nvSpPr>
        <p:spPr>
          <a:xfrm>
            <a:off x="7513558" y="6142874"/>
            <a:ext cx="6124694" cy="317540"/>
          </a:xfrm>
          <a:prstGeom prst="rect">
            <a:avLst/>
          </a:prstGeom>
          <a:noFill/>
          <a:ln/>
        </p:spPr>
        <p:txBody>
          <a:bodyPr wrap="none" lIns="0" tIns="0" rIns="0" bIns="0" rtlCol="0" anchor="t"/>
          <a:lstStyle/>
          <a:p>
            <a:pPr marL="0" indent="0" algn="l">
              <a:lnSpc>
                <a:spcPts val="2500"/>
              </a:lnSpc>
              <a:buNone/>
            </a:pPr>
            <a:r>
              <a:rPr lang="en-GB" sz="1550" dirty="0">
                <a:solidFill>
                  <a:srgbClr val="3C3939"/>
                </a:solidFill>
                <a:latin typeface="Roboto" pitchFamily="34" charset="0"/>
                <a:ea typeface="Roboto" pitchFamily="34" charset="-122"/>
                <a:cs typeface="Roboto" pitchFamily="34" charset="-120"/>
              </a:rPr>
              <a:t>Leading to what we might call the "</a:t>
            </a:r>
            <a:r>
              <a:rPr lang="en-GB" sz="1550" dirty="0" err="1">
                <a:solidFill>
                  <a:srgbClr val="3C3939"/>
                </a:solidFill>
                <a:latin typeface="Roboto" pitchFamily="34" charset="0"/>
                <a:ea typeface="Roboto" pitchFamily="34" charset="-122"/>
                <a:cs typeface="Roboto" pitchFamily="34" charset="-120"/>
              </a:rPr>
              <a:t>lonelinization</a:t>
            </a:r>
            <a:r>
              <a:rPr lang="en-GB" sz="1550" dirty="0">
                <a:solidFill>
                  <a:srgbClr val="3C3939"/>
                </a:solidFill>
                <a:latin typeface="Roboto" pitchFamily="34" charset="0"/>
                <a:ea typeface="Roboto" pitchFamily="34" charset="-122"/>
                <a:cs typeface="Roboto" pitchFamily="34" charset="-120"/>
              </a:rPr>
              <a:t>" of HIV care</a:t>
            </a:r>
            <a:endParaRPr lang="en-GB" sz="1550" dirty="0"/>
          </a:p>
        </p:txBody>
      </p:sp>
      <p:sp>
        <p:nvSpPr>
          <p:cNvPr id="15" name="Text 9"/>
          <p:cNvSpPr/>
          <p:nvPr/>
        </p:nvSpPr>
        <p:spPr>
          <a:xfrm>
            <a:off x="793790" y="7420789"/>
            <a:ext cx="13042821" cy="317540"/>
          </a:xfrm>
          <a:prstGeom prst="rect">
            <a:avLst/>
          </a:prstGeom>
          <a:noFill/>
          <a:ln/>
        </p:spPr>
        <p:txBody>
          <a:bodyPr wrap="none" lIns="0" tIns="0" rIns="0" bIns="0" rtlCol="0" anchor="t"/>
          <a:lstStyle/>
          <a:p>
            <a:pPr marL="0" indent="0" algn="ctr">
              <a:lnSpc>
                <a:spcPts val="2500"/>
              </a:lnSpc>
              <a:buNone/>
            </a:pPr>
            <a:r>
              <a:rPr lang="en-GB" sz="2400" dirty="0">
                <a:solidFill>
                  <a:srgbClr val="3C3939"/>
                </a:solidFill>
                <a:latin typeface="Roboto" pitchFamily="34" charset="0"/>
                <a:ea typeface="Roboto" pitchFamily="34" charset="-122"/>
                <a:cs typeface="Roboto" pitchFamily="34" charset="-120"/>
              </a:rPr>
              <a:t>Result: Isolation and silent failures (</a:t>
            </a:r>
            <a:r>
              <a:rPr lang="en-GB" sz="2400" i="1" dirty="0">
                <a:solidFill>
                  <a:srgbClr val="3C3939"/>
                </a:solidFill>
                <a:latin typeface="Roboto" pitchFamily="34" charset="0"/>
                <a:ea typeface="Roboto" pitchFamily="34" charset="-122"/>
                <a:cs typeface="Roboto" pitchFamily="34" charset="-120"/>
              </a:rPr>
              <a:t>Die slowly)</a:t>
            </a: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D892-C842-A274-1F44-968F82A1DDE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52C5AAC-81F6-41B8-A604-D8F06F3F55CF}"/>
              </a:ext>
            </a:extLst>
          </p:cNvPr>
          <p:cNvSpPr/>
          <p:nvPr/>
        </p:nvSpPr>
        <p:spPr>
          <a:xfrm>
            <a:off x="792361" y="544830"/>
            <a:ext cx="13045678" cy="1176337"/>
          </a:xfrm>
          <a:prstGeom prst="rect">
            <a:avLst/>
          </a:prstGeom>
          <a:noFill/>
          <a:ln/>
        </p:spPr>
        <p:txBody>
          <a:bodyPr wrap="square" lIns="0" tIns="0" rIns="0" bIns="0" rtlCol="0" anchor="t"/>
          <a:lstStyle/>
          <a:p>
            <a:pPr marL="0" indent="0" algn="l">
              <a:lnSpc>
                <a:spcPts val="4600"/>
              </a:lnSpc>
              <a:buNone/>
            </a:pPr>
            <a:r>
              <a:rPr lang="en-GB" sz="3700" noProof="0" dirty="0">
                <a:solidFill>
                  <a:srgbClr val="1B1B27"/>
                </a:solidFill>
                <a:latin typeface="Raleway" pitchFamily="34" charset="0"/>
                <a:ea typeface="Raleway" pitchFamily="34" charset="-122"/>
                <a:cs typeface="Raleway" pitchFamily="34" charset="-120"/>
              </a:rPr>
              <a:t>Evidence of Systemic Risks:</a:t>
            </a:r>
          </a:p>
          <a:p>
            <a:pPr marL="0" indent="0" algn="l">
              <a:lnSpc>
                <a:spcPts val="4600"/>
              </a:lnSpc>
              <a:buNone/>
            </a:pPr>
            <a:r>
              <a:rPr lang="en-GB" sz="3700" noProof="0" dirty="0">
                <a:solidFill>
                  <a:srgbClr val="1B1B27"/>
                </a:solidFill>
                <a:latin typeface="Raleway" pitchFamily="34" charset="0"/>
                <a:ea typeface="Raleway" pitchFamily="34" charset="-122"/>
                <a:cs typeface="Raleway" pitchFamily="34" charset="-120"/>
              </a:rPr>
              <a:t>The Cost of Impersonalised HIV Services</a:t>
            </a:r>
            <a:endParaRPr lang="en-GB" sz="3700" noProof="0" dirty="0"/>
          </a:p>
        </p:txBody>
      </p:sp>
      <p:sp>
        <p:nvSpPr>
          <p:cNvPr id="3" name="Shape 1">
            <a:extLst>
              <a:ext uri="{FF2B5EF4-FFF2-40B4-BE49-F238E27FC236}">
                <a16:creationId xmlns:a16="http://schemas.microsoft.com/office/drawing/2014/main" id="{8F559A76-A8C8-20A0-BE0F-6508546FBFF3}"/>
              </a:ext>
            </a:extLst>
          </p:cNvPr>
          <p:cNvSpPr/>
          <p:nvPr/>
        </p:nvSpPr>
        <p:spPr>
          <a:xfrm>
            <a:off x="784741" y="2018283"/>
            <a:ext cx="13045678" cy="4773335"/>
          </a:xfrm>
          <a:prstGeom prst="roundRect">
            <a:avLst>
              <a:gd name="adj" fmla="val 1656"/>
            </a:avLst>
          </a:prstGeom>
          <a:noFill/>
          <a:ln w="7620">
            <a:solidFill>
              <a:srgbClr val="000000">
                <a:alpha val="8000"/>
              </a:srgbClr>
            </a:solidFill>
            <a:prstDash val="solid"/>
          </a:ln>
        </p:spPr>
        <p:txBody>
          <a:bodyPr/>
          <a:lstStyle/>
          <a:p>
            <a:endParaRPr lang="en-GB" noProof="0" dirty="0"/>
          </a:p>
        </p:txBody>
      </p:sp>
      <p:sp>
        <p:nvSpPr>
          <p:cNvPr id="4" name="Shape 2">
            <a:extLst>
              <a:ext uri="{FF2B5EF4-FFF2-40B4-BE49-F238E27FC236}">
                <a16:creationId xmlns:a16="http://schemas.microsoft.com/office/drawing/2014/main" id="{E6425D96-9F7D-87FE-9830-154AF854A68F}"/>
              </a:ext>
            </a:extLst>
          </p:cNvPr>
          <p:cNvSpPr/>
          <p:nvPr/>
        </p:nvSpPr>
        <p:spPr>
          <a:xfrm>
            <a:off x="792361" y="2025903"/>
            <a:ext cx="13029128" cy="542092"/>
          </a:xfrm>
          <a:prstGeom prst="rect">
            <a:avLst/>
          </a:prstGeom>
          <a:solidFill>
            <a:srgbClr val="FFFFFF">
              <a:alpha val="4000"/>
            </a:srgbClr>
          </a:solidFill>
          <a:ln/>
        </p:spPr>
        <p:txBody>
          <a:bodyPr/>
          <a:lstStyle/>
          <a:p>
            <a:endParaRPr lang="en-GB" noProof="0" dirty="0"/>
          </a:p>
        </p:txBody>
      </p:sp>
      <p:sp>
        <p:nvSpPr>
          <p:cNvPr id="5" name="Text 3">
            <a:extLst>
              <a:ext uri="{FF2B5EF4-FFF2-40B4-BE49-F238E27FC236}">
                <a16:creationId xmlns:a16="http://schemas.microsoft.com/office/drawing/2014/main" id="{F7C93338-CAEA-06FA-5990-7476100A126D}"/>
              </a:ext>
            </a:extLst>
          </p:cNvPr>
          <p:cNvSpPr/>
          <p:nvPr/>
        </p:nvSpPr>
        <p:spPr>
          <a:xfrm>
            <a:off x="981908" y="2146394"/>
            <a:ext cx="3962519" cy="301109"/>
          </a:xfrm>
          <a:prstGeom prst="rect">
            <a:avLst/>
          </a:prstGeom>
          <a:noFill/>
          <a:ln/>
        </p:spPr>
        <p:txBody>
          <a:bodyPr wrap="none" lIns="0" tIns="0" rIns="0" bIns="0" rtlCol="0" anchor="t"/>
          <a:lstStyle/>
          <a:p>
            <a:pPr marL="0" indent="0" algn="l">
              <a:lnSpc>
                <a:spcPts val="2350"/>
              </a:lnSpc>
              <a:buNone/>
            </a:pPr>
            <a:r>
              <a:rPr lang="en-GB" sz="1450" b="1" noProof="0" dirty="0">
                <a:solidFill>
                  <a:srgbClr val="3C3939"/>
                </a:solidFill>
                <a:latin typeface="Roboto" pitchFamily="34" charset="0"/>
                <a:ea typeface="Roboto" pitchFamily="34" charset="-122"/>
                <a:cs typeface="Roboto" pitchFamily="34" charset="-120"/>
              </a:rPr>
              <a:t>Risk Area</a:t>
            </a:r>
            <a:endParaRPr lang="en-GB" sz="1450" noProof="0" dirty="0"/>
          </a:p>
        </p:txBody>
      </p:sp>
      <p:sp>
        <p:nvSpPr>
          <p:cNvPr id="6" name="Text 4">
            <a:extLst>
              <a:ext uri="{FF2B5EF4-FFF2-40B4-BE49-F238E27FC236}">
                <a16:creationId xmlns:a16="http://schemas.microsoft.com/office/drawing/2014/main" id="{15C6040D-78BA-F984-36EE-D1D0083DCC83}"/>
              </a:ext>
            </a:extLst>
          </p:cNvPr>
          <p:cNvSpPr/>
          <p:nvPr/>
        </p:nvSpPr>
        <p:spPr>
          <a:xfrm>
            <a:off x="5328285" y="2146394"/>
            <a:ext cx="3958709" cy="301109"/>
          </a:xfrm>
          <a:prstGeom prst="rect">
            <a:avLst/>
          </a:prstGeom>
          <a:noFill/>
          <a:ln/>
        </p:spPr>
        <p:txBody>
          <a:bodyPr wrap="none" lIns="0" tIns="0" rIns="0" bIns="0" rtlCol="0" anchor="t"/>
          <a:lstStyle/>
          <a:p>
            <a:pPr marL="0" indent="0" algn="l">
              <a:lnSpc>
                <a:spcPts val="2350"/>
              </a:lnSpc>
              <a:buNone/>
            </a:pPr>
            <a:r>
              <a:rPr lang="en-GB" sz="1450" b="1" noProof="0" dirty="0">
                <a:solidFill>
                  <a:srgbClr val="3C3939"/>
                </a:solidFill>
                <a:latin typeface="Roboto" pitchFamily="34" charset="0"/>
                <a:ea typeface="Roboto" pitchFamily="34" charset="-122"/>
                <a:cs typeface="Roboto" pitchFamily="34" charset="-120"/>
              </a:rPr>
              <a:t>Evidence</a:t>
            </a:r>
            <a:endParaRPr lang="en-GB" sz="1450" noProof="0" dirty="0"/>
          </a:p>
        </p:txBody>
      </p:sp>
      <p:sp>
        <p:nvSpPr>
          <p:cNvPr id="7" name="Text 5">
            <a:extLst>
              <a:ext uri="{FF2B5EF4-FFF2-40B4-BE49-F238E27FC236}">
                <a16:creationId xmlns:a16="http://schemas.microsoft.com/office/drawing/2014/main" id="{BC0675C4-B5E4-DBE4-46FE-754894D3BF8D}"/>
              </a:ext>
            </a:extLst>
          </p:cNvPr>
          <p:cNvSpPr/>
          <p:nvPr/>
        </p:nvSpPr>
        <p:spPr>
          <a:xfrm>
            <a:off x="9670852" y="2146394"/>
            <a:ext cx="3962519" cy="301109"/>
          </a:xfrm>
          <a:prstGeom prst="rect">
            <a:avLst/>
          </a:prstGeom>
          <a:noFill/>
          <a:ln/>
        </p:spPr>
        <p:txBody>
          <a:bodyPr wrap="none" lIns="0" tIns="0" rIns="0" bIns="0" rtlCol="0" anchor="t"/>
          <a:lstStyle/>
          <a:p>
            <a:pPr marL="0" indent="0" algn="l">
              <a:lnSpc>
                <a:spcPts val="2350"/>
              </a:lnSpc>
              <a:buNone/>
            </a:pPr>
            <a:r>
              <a:rPr lang="en-GB" sz="1450" b="1" noProof="0" dirty="0">
                <a:solidFill>
                  <a:srgbClr val="3C3939"/>
                </a:solidFill>
                <a:latin typeface="Roboto" pitchFamily="34" charset="0"/>
                <a:ea typeface="Roboto" pitchFamily="34" charset="-122"/>
                <a:cs typeface="Roboto" pitchFamily="34" charset="-120"/>
              </a:rPr>
              <a:t>Implications</a:t>
            </a:r>
            <a:endParaRPr lang="en-GB" sz="1450" noProof="0" dirty="0"/>
          </a:p>
        </p:txBody>
      </p:sp>
      <p:sp>
        <p:nvSpPr>
          <p:cNvPr id="8" name="Shape 6">
            <a:extLst>
              <a:ext uri="{FF2B5EF4-FFF2-40B4-BE49-F238E27FC236}">
                <a16:creationId xmlns:a16="http://schemas.microsoft.com/office/drawing/2014/main" id="{6094CC26-7082-A5BA-E082-A9CF9B86AAC3}"/>
              </a:ext>
            </a:extLst>
          </p:cNvPr>
          <p:cNvSpPr/>
          <p:nvPr/>
        </p:nvSpPr>
        <p:spPr>
          <a:xfrm>
            <a:off x="792361" y="2567995"/>
            <a:ext cx="13029128" cy="843201"/>
          </a:xfrm>
          <a:prstGeom prst="rect">
            <a:avLst/>
          </a:prstGeom>
          <a:solidFill>
            <a:srgbClr val="000000">
              <a:alpha val="4000"/>
            </a:srgbClr>
          </a:solidFill>
          <a:ln/>
        </p:spPr>
        <p:txBody>
          <a:bodyPr/>
          <a:lstStyle/>
          <a:p>
            <a:endParaRPr lang="en-GB" noProof="0" dirty="0"/>
          </a:p>
        </p:txBody>
      </p:sp>
      <p:sp>
        <p:nvSpPr>
          <p:cNvPr id="9" name="Text 7">
            <a:extLst>
              <a:ext uri="{FF2B5EF4-FFF2-40B4-BE49-F238E27FC236}">
                <a16:creationId xmlns:a16="http://schemas.microsoft.com/office/drawing/2014/main" id="{39DBB644-E5AC-65D3-0A16-24474F40C86D}"/>
              </a:ext>
            </a:extLst>
          </p:cNvPr>
          <p:cNvSpPr/>
          <p:nvPr/>
        </p:nvSpPr>
        <p:spPr>
          <a:xfrm>
            <a:off x="981908" y="2688486"/>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Emotional harm from self-testing</a:t>
            </a:r>
            <a:endParaRPr lang="en-GB" sz="1450" noProof="0" dirty="0"/>
          </a:p>
        </p:txBody>
      </p:sp>
      <p:sp>
        <p:nvSpPr>
          <p:cNvPr id="10" name="Text 8">
            <a:extLst>
              <a:ext uri="{FF2B5EF4-FFF2-40B4-BE49-F238E27FC236}">
                <a16:creationId xmlns:a16="http://schemas.microsoft.com/office/drawing/2014/main" id="{CD2D73FD-1645-E1DD-C803-89DA0E6732AC}"/>
              </a:ext>
            </a:extLst>
          </p:cNvPr>
          <p:cNvSpPr/>
          <p:nvPr/>
        </p:nvSpPr>
        <p:spPr>
          <a:xfrm>
            <a:off x="5328285" y="2688486"/>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Spyrelis</a:t>
            </a:r>
            <a:r>
              <a:rPr lang="en-GB" sz="1450" noProof="0" dirty="0">
                <a:solidFill>
                  <a:srgbClr val="3C3939"/>
                </a:solidFill>
                <a:latin typeface="Roboto" pitchFamily="34" charset="0"/>
                <a:ea typeface="Roboto" pitchFamily="34" charset="-122"/>
                <a:cs typeface="Roboto" pitchFamily="34" charset="-120"/>
              </a:rPr>
              <a:t> et al. (2017): Suicidal ideation in men using HIV self-tests without counselling</a:t>
            </a:r>
            <a:endParaRPr lang="en-GB" sz="1450" noProof="0" dirty="0"/>
          </a:p>
        </p:txBody>
      </p:sp>
      <p:sp>
        <p:nvSpPr>
          <p:cNvPr id="11" name="Text 9">
            <a:extLst>
              <a:ext uri="{FF2B5EF4-FFF2-40B4-BE49-F238E27FC236}">
                <a16:creationId xmlns:a16="http://schemas.microsoft.com/office/drawing/2014/main" id="{8CC0761B-359F-610A-A4DF-D2489807C58E}"/>
              </a:ext>
            </a:extLst>
          </p:cNvPr>
          <p:cNvSpPr/>
          <p:nvPr/>
        </p:nvSpPr>
        <p:spPr>
          <a:xfrm>
            <a:off x="9670852" y="2688486"/>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Psychological crisis without support</a:t>
            </a:r>
            <a:endParaRPr lang="en-GB" sz="1450" noProof="0" dirty="0"/>
          </a:p>
        </p:txBody>
      </p:sp>
      <p:sp>
        <p:nvSpPr>
          <p:cNvPr id="12" name="Shape 10">
            <a:extLst>
              <a:ext uri="{FF2B5EF4-FFF2-40B4-BE49-F238E27FC236}">
                <a16:creationId xmlns:a16="http://schemas.microsoft.com/office/drawing/2014/main" id="{A296E145-00D3-09F3-7298-657FC45E59E9}"/>
              </a:ext>
            </a:extLst>
          </p:cNvPr>
          <p:cNvSpPr/>
          <p:nvPr/>
        </p:nvSpPr>
        <p:spPr>
          <a:xfrm>
            <a:off x="792361" y="3411195"/>
            <a:ext cx="13029128" cy="843201"/>
          </a:xfrm>
          <a:prstGeom prst="rect">
            <a:avLst/>
          </a:prstGeom>
          <a:solidFill>
            <a:srgbClr val="FFFFFF">
              <a:alpha val="4000"/>
            </a:srgbClr>
          </a:solidFill>
          <a:ln/>
        </p:spPr>
        <p:txBody>
          <a:bodyPr/>
          <a:lstStyle/>
          <a:p>
            <a:endParaRPr lang="en-GB" noProof="0" dirty="0"/>
          </a:p>
        </p:txBody>
      </p:sp>
      <p:sp>
        <p:nvSpPr>
          <p:cNvPr id="13" name="Text 11">
            <a:extLst>
              <a:ext uri="{FF2B5EF4-FFF2-40B4-BE49-F238E27FC236}">
                <a16:creationId xmlns:a16="http://schemas.microsoft.com/office/drawing/2014/main" id="{C135695A-5EA2-7EFE-DB30-70EFD07A8CD4}"/>
              </a:ext>
            </a:extLst>
          </p:cNvPr>
          <p:cNvSpPr/>
          <p:nvPr/>
        </p:nvSpPr>
        <p:spPr>
          <a:xfrm>
            <a:off x="981908" y="35316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Poor linkage to care</a:t>
            </a:r>
            <a:endParaRPr lang="en-GB" sz="1450" noProof="0" dirty="0"/>
          </a:p>
        </p:txBody>
      </p:sp>
      <p:sp>
        <p:nvSpPr>
          <p:cNvPr id="14" name="Text 12">
            <a:extLst>
              <a:ext uri="{FF2B5EF4-FFF2-40B4-BE49-F238E27FC236}">
                <a16:creationId xmlns:a16="http://schemas.microsoft.com/office/drawing/2014/main" id="{F0B42394-35CB-7118-D932-77143F298C91}"/>
              </a:ext>
            </a:extLst>
          </p:cNvPr>
          <p:cNvSpPr/>
          <p:nvPr/>
        </p:nvSpPr>
        <p:spPr>
          <a:xfrm>
            <a:off x="5328285" y="3531687"/>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Lebina</a:t>
            </a:r>
            <a:r>
              <a:rPr lang="en-GB" sz="1450" noProof="0" dirty="0">
                <a:solidFill>
                  <a:srgbClr val="3C3939"/>
                </a:solidFill>
                <a:latin typeface="Roboto" pitchFamily="34" charset="0"/>
                <a:ea typeface="Roboto" pitchFamily="34" charset="-122"/>
                <a:cs typeface="Roboto" pitchFamily="34" charset="-120"/>
              </a:rPr>
              <a:t> et al. (2019): Self-test users in Malawi didn't link to services despite follow-up</a:t>
            </a:r>
            <a:endParaRPr lang="en-GB" sz="1450" noProof="0" dirty="0"/>
          </a:p>
        </p:txBody>
      </p:sp>
      <p:sp>
        <p:nvSpPr>
          <p:cNvPr id="15" name="Text 13">
            <a:extLst>
              <a:ext uri="{FF2B5EF4-FFF2-40B4-BE49-F238E27FC236}">
                <a16:creationId xmlns:a16="http://schemas.microsoft.com/office/drawing/2014/main" id="{2554BA1D-2B51-794F-E3A5-4EE463A02F89}"/>
              </a:ext>
            </a:extLst>
          </p:cNvPr>
          <p:cNvSpPr/>
          <p:nvPr/>
        </p:nvSpPr>
        <p:spPr>
          <a:xfrm>
            <a:off x="9670852" y="35316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Delayed treatment initiation</a:t>
            </a:r>
            <a:endParaRPr lang="en-GB" sz="1450" noProof="0" dirty="0"/>
          </a:p>
        </p:txBody>
      </p:sp>
      <p:sp>
        <p:nvSpPr>
          <p:cNvPr id="16" name="Shape 14">
            <a:extLst>
              <a:ext uri="{FF2B5EF4-FFF2-40B4-BE49-F238E27FC236}">
                <a16:creationId xmlns:a16="http://schemas.microsoft.com/office/drawing/2014/main" id="{44AF93E7-D61A-90B6-28BA-7CE51C64E44D}"/>
              </a:ext>
            </a:extLst>
          </p:cNvPr>
          <p:cNvSpPr/>
          <p:nvPr/>
        </p:nvSpPr>
        <p:spPr>
          <a:xfrm>
            <a:off x="792361" y="4254396"/>
            <a:ext cx="13029128" cy="843201"/>
          </a:xfrm>
          <a:prstGeom prst="rect">
            <a:avLst/>
          </a:prstGeom>
          <a:solidFill>
            <a:srgbClr val="000000">
              <a:alpha val="4000"/>
            </a:srgbClr>
          </a:solidFill>
          <a:ln/>
        </p:spPr>
        <p:txBody>
          <a:bodyPr/>
          <a:lstStyle/>
          <a:p>
            <a:endParaRPr lang="en-GB" noProof="0" dirty="0"/>
          </a:p>
        </p:txBody>
      </p:sp>
      <p:sp>
        <p:nvSpPr>
          <p:cNvPr id="17" name="Text 15">
            <a:extLst>
              <a:ext uri="{FF2B5EF4-FFF2-40B4-BE49-F238E27FC236}">
                <a16:creationId xmlns:a16="http://schemas.microsoft.com/office/drawing/2014/main" id="{627454BA-6C30-4496-F06A-0C496F346771}"/>
              </a:ext>
            </a:extLst>
          </p:cNvPr>
          <p:cNvSpPr/>
          <p:nvPr/>
        </p:nvSpPr>
        <p:spPr>
          <a:xfrm>
            <a:off x="981908" y="43748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Delayed disclosure</a:t>
            </a:r>
            <a:endParaRPr lang="en-GB" sz="1450" noProof="0" dirty="0"/>
          </a:p>
        </p:txBody>
      </p:sp>
      <p:sp>
        <p:nvSpPr>
          <p:cNvPr id="18" name="Text 16">
            <a:extLst>
              <a:ext uri="{FF2B5EF4-FFF2-40B4-BE49-F238E27FC236}">
                <a16:creationId xmlns:a16="http://schemas.microsoft.com/office/drawing/2014/main" id="{F57C98FA-0E1C-BBAF-C156-CCE3D976C272}"/>
              </a:ext>
            </a:extLst>
          </p:cNvPr>
          <p:cNvSpPr/>
          <p:nvPr/>
        </p:nvSpPr>
        <p:spPr>
          <a:xfrm>
            <a:off x="5328285" y="4374887"/>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Sethosa</a:t>
            </a:r>
            <a:r>
              <a:rPr lang="en-GB" sz="1450" noProof="0" dirty="0">
                <a:solidFill>
                  <a:srgbClr val="3C3939"/>
                </a:solidFill>
                <a:latin typeface="Roboto" pitchFamily="34" charset="0"/>
                <a:ea typeface="Roboto" pitchFamily="34" charset="-122"/>
                <a:cs typeface="Roboto" pitchFamily="34" charset="-120"/>
              </a:rPr>
              <a:t> &amp; Peltzer (2005): Only 36% disclosed status within 5 months</a:t>
            </a:r>
            <a:endParaRPr lang="en-GB" sz="1450" noProof="0" dirty="0"/>
          </a:p>
        </p:txBody>
      </p:sp>
      <p:sp>
        <p:nvSpPr>
          <p:cNvPr id="19" name="Text 17">
            <a:extLst>
              <a:ext uri="{FF2B5EF4-FFF2-40B4-BE49-F238E27FC236}">
                <a16:creationId xmlns:a16="http://schemas.microsoft.com/office/drawing/2014/main" id="{BEF37DBA-59B9-2AED-DB26-5104D5C6BBA5}"/>
              </a:ext>
            </a:extLst>
          </p:cNvPr>
          <p:cNvSpPr/>
          <p:nvPr/>
        </p:nvSpPr>
        <p:spPr>
          <a:xfrm>
            <a:off x="9670852" y="43748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Lack of support networks</a:t>
            </a:r>
            <a:endParaRPr lang="en-GB" sz="1450" noProof="0" dirty="0"/>
          </a:p>
        </p:txBody>
      </p:sp>
      <p:sp>
        <p:nvSpPr>
          <p:cNvPr id="20" name="Shape 18">
            <a:extLst>
              <a:ext uri="{FF2B5EF4-FFF2-40B4-BE49-F238E27FC236}">
                <a16:creationId xmlns:a16="http://schemas.microsoft.com/office/drawing/2014/main" id="{56AC4DA4-B636-A38F-0904-EE88A4373A69}"/>
              </a:ext>
            </a:extLst>
          </p:cNvPr>
          <p:cNvSpPr/>
          <p:nvPr/>
        </p:nvSpPr>
        <p:spPr>
          <a:xfrm>
            <a:off x="792361" y="5097597"/>
            <a:ext cx="13029128" cy="843201"/>
          </a:xfrm>
          <a:prstGeom prst="rect">
            <a:avLst/>
          </a:prstGeom>
          <a:solidFill>
            <a:srgbClr val="FFFFFF">
              <a:alpha val="4000"/>
            </a:srgbClr>
          </a:solidFill>
          <a:ln/>
        </p:spPr>
        <p:txBody>
          <a:bodyPr/>
          <a:lstStyle/>
          <a:p>
            <a:endParaRPr lang="en-GB" noProof="0" dirty="0"/>
          </a:p>
        </p:txBody>
      </p:sp>
      <p:sp>
        <p:nvSpPr>
          <p:cNvPr id="21" name="Text 19">
            <a:extLst>
              <a:ext uri="{FF2B5EF4-FFF2-40B4-BE49-F238E27FC236}">
                <a16:creationId xmlns:a16="http://schemas.microsoft.com/office/drawing/2014/main" id="{845D9C32-3E10-B7BA-F55D-560EB7107AC1}"/>
              </a:ext>
            </a:extLst>
          </p:cNvPr>
          <p:cNvSpPr/>
          <p:nvPr/>
        </p:nvSpPr>
        <p:spPr>
          <a:xfrm>
            <a:off x="981908" y="52180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Provider training issues</a:t>
            </a:r>
            <a:endParaRPr lang="en-GB" sz="1450" noProof="0" dirty="0"/>
          </a:p>
        </p:txBody>
      </p:sp>
      <p:sp>
        <p:nvSpPr>
          <p:cNvPr id="22" name="Text 20">
            <a:extLst>
              <a:ext uri="{FF2B5EF4-FFF2-40B4-BE49-F238E27FC236}">
                <a16:creationId xmlns:a16="http://schemas.microsoft.com/office/drawing/2014/main" id="{C36CCAA3-CD21-C01B-5C1F-DB74C86A198B}"/>
              </a:ext>
            </a:extLst>
          </p:cNvPr>
          <p:cNvSpPr/>
          <p:nvPr/>
        </p:nvSpPr>
        <p:spPr>
          <a:xfrm>
            <a:off x="5328285" y="5218088"/>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Kapologwe</a:t>
            </a:r>
            <a:r>
              <a:rPr lang="en-GB" sz="1450" noProof="0" dirty="0">
                <a:solidFill>
                  <a:srgbClr val="3C3939"/>
                </a:solidFill>
                <a:latin typeface="Roboto" pitchFamily="34" charset="0"/>
                <a:ea typeface="Roboto" pitchFamily="34" charset="-122"/>
                <a:cs typeface="Roboto" pitchFamily="34" charset="-120"/>
              </a:rPr>
              <a:t> et al. (2011): 1/3 of providers failed to offer HIV testing</a:t>
            </a:r>
            <a:endParaRPr lang="en-GB" sz="1450" noProof="0" dirty="0"/>
          </a:p>
        </p:txBody>
      </p:sp>
      <p:sp>
        <p:nvSpPr>
          <p:cNvPr id="23" name="Text 21">
            <a:extLst>
              <a:ext uri="{FF2B5EF4-FFF2-40B4-BE49-F238E27FC236}">
                <a16:creationId xmlns:a16="http://schemas.microsoft.com/office/drawing/2014/main" id="{5CA06C16-0418-5250-2FB4-67602772D1E0}"/>
              </a:ext>
            </a:extLst>
          </p:cNvPr>
          <p:cNvSpPr/>
          <p:nvPr/>
        </p:nvSpPr>
        <p:spPr>
          <a:xfrm>
            <a:off x="9670852" y="52180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Inconsistent care delivery</a:t>
            </a:r>
            <a:endParaRPr lang="en-GB" sz="1450" noProof="0" dirty="0"/>
          </a:p>
        </p:txBody>
      </p:sp>
      <p:sp>
        <p:nvSpPr>
          <p:cNvPr id="24" name="Shape 22">
            <a:extLst>
              <a:ext uri="{FF2B5EF4-FFF2-40B4-BE49-F238E27FC236}">
                <a16:creationId xmlns:a16="http://schemas.microsoft.com/office/drawing/2014/main" id="{7F89EE1C-3414-42A5-6278-8ED76B82ECDA}"/>
              </a:ext>
            </a:extLst>
          </p:cNvPr>
          <p:cNvSpPr/>
          <p:nvPr/>
        </p:nvSpPr>
        <p:spPr>
          <a:xfrm>
            <a:off x="792361" y="5940797"/>
            <a:ext cx="13029128" cy="843201"/>
          </a:xfrm>
          <a:prstGeom prst="rect">
            <a:avLst/>
          </a:prstGeom>
          <a:solidFill>
            <a:srgbClr val="000000">
              <a:alpha val="4000"/>
            </a:srgbClr>
          </a:solidFill>
          <a:ln/>
        </p:spPr>
        <p:txBody>
          <a:bodyPr/>
          <a:lstStyle/>
          <a:p>
            <a:endParaRPr lang="en-GB" noProof="0" dirty="0"/>
          </a:p>
        </p:txBody>
      </p:sp>
      <p:sp>
        <p:nvSpPr>
          <p:cNvPr id="25" name="Text 23">
            <a:extLst>
              <a:ext uri="{FF2B5EF4-FFF2-40B4-BE49-F238E27FC236}">
                <a16:creationId xmlns:a16="http://schemas.microsoft.com/office/drawing/2014/main" id="{575A993C-1200-EEE9-3F18-8E953CEE6015}"/>
              </a:ext>
            </a:extLst>
          </p:cNvPr>
          <p:cNvSpPr/>
          <p:nvPr/>
        </p:nvSpPr>
        <p:spPr>
          <a:xfrm>
            <a:off x="981908" y="60612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Loss to follow-up</a:t>
            </a:r>
            <a:endParaRPr lang="en-GB" sz="1450" noProof="0" dirty="0"/>
          </a:p>
        </p:txBody>
      </p:sp>
      <p:sp>
        <p:nvSpPr>
          <p:cNvPr id="26" name="Text 24">
            <a:extLst>
              <a:ext uri="{FF2B5EF4-FFF2-40B4-BE49-F238E27FC236}">
                <a16:creationId xmlns:a16="http://schemas.microsoft.com/office/drawing/2014/main" id="{64EFA15C-F612-73A9-E382-42A12F7C1F30}"/>
              </a:ext>
            </a:extLst>
          </p:cNvPr>
          <p:cNvSpPr/>
          <p:nvPr/>
        </p:nvSpPr>
        <p:spPr>
          <a:xfrm>
            <a:off x="5328285" y="6061288"/>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Namuwenge</a:t>
            </a:r>
            <a:r>
              <a:rPr lang="en-GB" sz="1450" noProof="0" dirty="0">
                <a:solidFill>
                  <a:srgbClr val="3C3939"/>
                </a:solidFill>
                <a:latin typeface="Roboto" pitchFamily="34" charset="0"/>
                <a:ea typeface="Roboto" pitchFamily="34" charset="-122"/>
                <a:cs typeface="Roboto" pitchFamily="34" charset="-120"/>
              </a:rPr>
              <a:t> et al. (2012): 58% LTFU rate for IPT in Uganda</a:t>
            </a:r>
            <a:endParaRPr lang="en-GB" sz="1450" noProof="0" dirty="0"/>
          </a:p>
        </p:txBody>
      </p:sp>
      <p:sp>
        <p:nvSpPr>
          <p:cNvPr id="27" name="Text 25">
            <a:extLst>
              <a:ext uri="{FF2B5EF4-FFF2-40B4-BE49-F238E27FC236}">
                <a16:creationId xmlns:a16="http://schemas.microsoft.com/office/drawing/2014/main" id="{114DA36D-483A-57DF-C9CC-15F2F532114D}"/>
              </a:ext>
            </a:extLst>
          </p:cNvPr>
          <p:cNvSpPr/>
          <p:nvPr/>
        </p:nvSpPr>
        <p:spPr>
          <a:xfrm>
            <a:off x="9670852" y="60612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Treatment interruption</a:t>
            </a:r>
            <a:endParaRPr lang="en-GB" sz="1450" noProof="0" dirty="0"/>
          </a:p>
        </p:txBody>
      </p:sp>
    </p:spTree>
    <p:extLst>
      <p:ext uri="{BB962C8B-B14F-4D97-AF65-F5344CB8AC3E}">
        <p14:creationId xmlns:p14="http://schemas.microsoft.com/office/powerpoint/2010/main" val="163450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C560D-3346-7FB6-FCE9-7F5B8842292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CD2B0EC6-9E83-85F8-BDF6-93BC97A21236}"/>
              </a:ext>
            </a:extLst>
          </p:cNvPr>
          <p:cNvSpPr/>
          <p:nvPr/>
        </p:nvSpPr>
        <p:spPr>
          <a:xfrm>
            <a:off x="792361" y="544830"/>
            <a:ext cx="13045678" cy="1176337"/>
          </a:xfrm>
          <a:prstGeom prst="rect">
            <a:avLst/>
          </a:prstGeom>
          <a:noFill/>
          <a:ln/>
        </p:spPr>
        <p:txBody>
          <a:bodyPr wrap="square" lIns="0" tIns="0" rIns="0" bIns="0" rtlCol="0" anchor="t"/>
          <a:lstStyle/>
          <a:p>
            <a:pPr marL="0" indent="0" algn="l">
              <a:lnSpc>
                <a:spcPts val="4600"/>
              </a:lnSpc>
              <a:buNone/>
            </a:pPr>
            <a:r>
              <a:rPr lang="en-GB" sz="3700" noProof="0" dirty="0">
                <a:solidFill>
                  <a:srgbClr val="1B1B27"/>
                </a:solidFill>
                <a:latin typeface="Raleway" pitchFamily="34" charset="0"/>
                <a:ea typeface="Raleway" pitchFamily="34" charset="-122"/>
                <a:cs typeface="Raleway" pitchFamily="34" charset="-120"/>
              </a:rPr>
              <a:t>Evidence of Systemic Risks:</a:t>
            </a:r>
          </a:p>
          <a:p>
            <a:pPr marL="0" indent="0" algn="l">
              <a:lnSpc>
                <a:spcPts val="4600"/>
              </a:lnSpc>
              <a:buNone/>
            </a:pPr>
            <a:r>
              <a:rPr lang="en-GB" sz="3700" noProof="0" dirty="0">
                <a:solidFill>
                  <a:srgbClr val="1B1B27"/>
                </a:solidFill>
                <a:latin typeface="Raleway" pitchFamily="34" charset="0"/>
                <a:ea typeface="Raleway" pitchFamily="34" charset="-122"/>
                <a:cs typeface="Raleway" pitchFamily="34" charset="-120"/>
              </a:rPr>
              <a:t>The Cost of Impersonalised HIV Services</a:t>
            </a:r>
            <a:endParaRPr lang="en-GB" sz="3700" noProof="0" dirty="0"/>
          </a:p>
        </p:txBody>
      </p:sp>
      <p:sp>
        <p:nvSpPr>
          <p:cNvPr id="3" name="Shape 1">
            <a:extLst>
              <a:ext uri="{FF2B5EF4-FFF2-40B4-BE49-F238E27FC236}">
                <a16:creationId xmlns:a16="http://schemas.microsoft.com/office/drawing/2014/main" id="{41E56E61-A52E-A04B-3B9B-F55D60CDE873}"/>
              </a:ext>
            </a:extLst>
          </p:cNvPr>
          <p:cNvSpPr/>
          <p:nvPr/>
        </p:nvSpPr>
        <p:spPr>
          <a:xfrm>
            <a:off x="784741" y="2018283"/>
            <a:ext cx="13045678" cy="4773335"/>
          </a:xfrm>
          <a:prstGeom prst="roundRect">
            <a:avLst>
              <a:gd name="adj" fmla="val 1656"/>
            </a:avLst>
          </a:prstGeom>
          <a:noFill/>
          <a:ln w="7620">
            <a:solidFill>
              <a:srgbClr val="000000">
                <a:alpha val="8000"/>
              </a:srgbClr>
            </a:solidFill>
            <a:prstDash val="solid"/>
          </a:ln>
        </p:spPr>
        <p:txBody>
          <a:bodyPr/>
          <a:lstStyle/>
          <a:p>
            <a:endParaRPr lang="en-GB" noProof="0" dirty="0"/>
          </a:p>
        </p:txBody>
      </p:sp>
      <p:sp>
        <p:nvSpPr>
          <p:cNvPr id="4" name="Shape 2">
            <a:extLst>
              <a:ext uri="{FF2B5EF4-FFF2-40B4-BE49-F238E27FC236}">
                <a16:creationId xmlns:a16="http://schemas.microsoft.com/office/drawing/2014/main" id="{749EBA61-921C-D082-7236-D92D620E6EDE}"/>
              </a:ext>
            </a:extLst>
          </p:cNvPr>
          <p:cNvSpPr/>
          <p:nvPr/>
        </p:nvSpPr>
        <p:spPr>
          <a:xfrm>
            <a:off x="792361" y="2025903"/>
            <a:ext cx="13029128" cy="542092"/>
          </a:xfrm>
          <a:prstGeom prst="rect">
            <a:avLst/>
          </a:prstGeom>
          <a:solidFill>
            <a:srgbClr val="FFFFFF">
              <a:alpha val="4000"/>
            </a:srgbClr>
          </a:solidFill>
          <a:ln/>
        </p:spPr>
        <p:txBody>
          <a:bodyPr/>
          <a:lstStyle/>
          <a:p>
            <a:endParaRPr lang="en-GB" noProof="0" dirty="0"/>
          </a:p>
        </p:txBody>
      </p:sp>
      <p:sp>
        <p:nvSpPr>
          <p:cNvPr id="5" name="Text 3">
            <a:extLst>
              <a:ext uri="{FF2B5EF4-FFF2-40B4-BE49-F238E27FC236}">
                <a16:creationId xmlns:a16="http://schemas.microsoft.com/office/drawing/2014/main" id="{C7545E0A-0B87-2DB6-91BE-2A6E3E8148F1}"/>
              </a:ext>
            </a:extLst>
          </p:cNvPr>
          <p:cNvSpPr/>
          <p:nvPr/>
        </p:nvSpPr>
        <p:spPr>
          <a:xfrm>
            <a:off x="981908" y="2146394"/>
            <a:ext cx="3962519" cy="301109"/>
          </a:xfrm>
          <a:prstGeom prst="rect">
            <a:avLst/>
          </a:prstGeom>
          <a:noFill/>
          <a:ln/>
        </p:spPr>
        <p:txBody>
          <a:bodyPr wrap="none" lIns="0" tIns="0" rIns="0" bIns="0" rtlCol="0" anchor="t"/>
          <a:lstStyle/>
          <a:p>
            <a:pPr marL="0" indent="0" algn="l">
              <a:lnSpc>
                <a:spcPts val="2350"/>
              </a:lnSpc>
              <a:buNone/>
            </a:pPr>
            <a:r>
              <a:rPr lang="en-GB" sz="1450" b="1" noProof="0" dirty="0">
                <a:solidFill>
                  <a:srgbClr val="3C3939"/>
                </a:solidFill>
                <a:latin typeface="Roboto" pitchFamily="34" charset="0"/>
                <a:ea typeface="Roboto" pitchFamily="34" charset="-122"/>
                <a:cs typeface="Roboto" pitchFamily="34" charset="-120"/>
              </a:rPr>
              <a:t>Risk Area</a:t>
            </a:r>
            <a:endParaRPr lang="en-GB" sz="1450" noProof="0" dirty="0"/>
          </a:p>
        </p:txBody>
      </p:sp>
      <p:sp>
        <p:nvSpPr>
          <p:cNvPr id="6" name="Text 4">
            <a:extLst>
              <a:ext uri="{FF2B5EF4-FFF2-40B4-BE49-F238E27FC236}">
                <a16:creationId xmlns:a16="http://schemas.microsoft.com/office/drawing/2014/main" id="{9DAA92D5-AD06-A7EE-F881-C15651CA2DC6}"/>
              </a:ext>
            </a:extLst>
          </p:cNvPr>
          <p:cNvSpPr/>
          <p:nvPr/>
        </p:nvSpPr>
        <p:spPr>
          <a:xfrm>
            <a:off x="5328285" y="2146394"/>
            <a:ext cx="3958709" cy="301109"/>
          </a:xfrm>
          <a:prstGeom prst="rect">
            <a:avLst/>
          </a:prstGeom>
          <a:noFill/>
          <a:ln/>
        </p:spPr>
        <p:txBody>
          <a:bodyPr wrap="none" lIns="0" tIns="0" rIns="0" bIns="0" rtlCol="0" anchor="t"/>
          <a:lstStyle/>
          <a:p>
            <a:pPr marL="0" indent="0" algn="l">
              <a:lnSpc>
                <a:spcPts val="2350"/>
              </a:lnSpc>
              <a:buNone/>
            </a:pPr>
            <a:r>
              <a:rPr lang="en-GB" sz="1450" b="1" noProof="0" dirty="0">
                <a:solidFill>
                  <a:srgbClr val="3C3939"/>
                </a:solidFill>
                <a:latin typeface="Roboto" pitchFamily="34" charset="0"/>
                <a:ea typeface="Roboto" pitchFamily="34" charset="-122"/>
                <a:cs typeface="Roboto" pitchFamily="34" charset="-120"/>
              </a:rPr>
              <a:t>Evidence</a:t>
            </a:r>
            <a:endParaRPr lang="en-GB" sz="1450" noProof="0" dirty="0"/>
          </a:p>
        </p:txBody>
      </p:sp>
      <p:sp>
        <p:nvSpPr>
          <p:cNvPr id="7" name="Text 5">
            <a:extLst>
              <a:ext uri="{FF2B5EF4-FFF2-40B4-BE49-F238E27FC236}">
                <a16:creationId xmlns:a16="http://schemas.microsoft.com/office/drawing/2014/main" id="{DE958A37-83D0-6E40-7671-2DBCA6FD5BA7}"/>
              </a:ext>
            </a:extLst>
          </p:cNvPr>
          <p:cNvSpPr/>
          <p:nvPr/>
        </p:nvSpPr>
        <p:spPr>
          <a:xfrm>
            <a:off x="9670852" y="2146394"/>
            <a:ext cx="3962519" cy="301109"/>
          </a:xfrm>
          <a:prstGeom prst="rect">
            <a:avLst/>
          </a:prstGeom>
          <a:noFill/>
          <a:ln/>
        </p:spPr>
        <p:txBody>
          <a:bodyPr wrap="none" lIns="0" tIns="0" rIns="0" bIns="0" rtlCol="0" anchor="t"/>
          <a:lstStyle/>
          <a:p>
            <a:pPr marL="0" indent="0" algn="l">
              <a:lnSpc>
                <a:spcPts val="2350"/>
              </a:lnSpc>
              <a:buNone/>
            </a:pPr>
            <a:r>
              <a:rPr lang="en-GB" sz="1450" b="1" noProof="0" dirty="0">
                <a:solidFill>
                  <a:srgbClr val="3C3939"/>
                </a:solidFill>
                <a:latin typeface="Roboto" pitchFamily="34" charset="0"/>
                <a:ea typeface="Roboto" pitchFamily="34" charset="-122"/>
                <a:cs typeface="Roboto" pitchFamily="34" charset="-120"/>
              </a:rPr>
              <a:t>Implications</a:t>
            </a:r>
            <a:endParaRPr lang="en-GB" sz="1450" noProof="0" dirty="0"/>
          </a:p>
        </p:txBody>
      </p:sp>
      <p:sp>
        <p:nvSpPr>
          <p:cNvPr id="8" name="Shape 6">
            <a:extLst>
              <a:ext uri="{FF2B5EF4-FFF2-40B4-BE49-F238E27FC236}">
                <a16:creationId xmlns:a16="http://schemas.microsoft.com/office/drawing/2014/main" id="{5EF9BE0B-9CED-6659-6A01-57DDF21E7F45}"/>
              </a:ext>
            </a:extLst>
          </p:cNvPr>
          <p:cNvSpPr/>
          <p:nvPr/>
        </p:nvSpPr>
        <p:spPr>
          <a:xfrm>
            <a:off x="792361" y="2567995"/>
            <a:ext cx="13029128" cy="843201"/>
          </a:xfrm>
          <a:prstGeom prst="rect">
            <a:avLst/>
          </a:prstGeom>
          <a:solidFill>
            <a:srgbClr val="000000">
              <a:alpha val="4000"/>
            </a:srgbClr>
          </a:solidFill>
          <a:ln/>
        </p:spPr>
        <p:txBody>
          <a:bodyPr/>
          <a:lstStyle/>
          <a:p>
            <a:endParaRPr lang="en-GB" noProof="0" dirty="0"/>
          </a:p>
        </p:txBody>
      </p:sp>
      <p:sp>
        <p:nvSpPr>
          <p:cNvPr id="9" name="Text 7">
            <a:extLst>
              <a:ext uri="{FF2B5EF4-FFF2-40B4-BE49-F238E27FC236}">
                <a16:creationId xmlns:a16="http://schemas.microsoft.com/office/drawing/2014/main" id="{3B225A22-2A76-F6BC-1267-7D957B9995A0}"/>
              </a:ext>
            </a:extLst>
          </p:cNvPr>
          <p:cNvSpPr/>
          <p:nvPr/>
        </p:nvSpPr>
        <p:spPr>
          <a:xfrm>
            <a:off x="981908" y="2688486"/>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Emotional harm from self-testing</a:t>
            </a:r>
            <a:endParaRPr lang="en-GB" sz="1450" noProof="0" dirty="0"/>
          </a:p>
        </p:txBody>
      </p:sp>
      <p:sp>
        <p:nvSpPr>
          <p:cNvPr id="10" name="Text 8">
            <a:extLst>
              <a:ext uri="{FF2B5EF4-FFF2-40B4-BE49-F238E27FC236}">
                <a16:creationId xmlns:a16="http://schemas.microsoft.com/office/drawing/2014/main" id="{0272F97A-F07E-0969-3C96-19609DD4E1D2}"/>
              </a:ext>
            </a:extLst>
          </p:cNvPr>
          <p:cNvSpPr/>
          <p:nvPr/>
        </p:nvSpPr>
        <p:spPr>
          <a:xfrm>
            <a:off x="5328285" y="2688486"/>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Spyrelis</a:t>
            </a:r>
            <a:r>
              <a:rPr lang="en-GB" sz="1450" noProof="0" dirty="0">
                <a:solidFill>
                  <a:srgbClr val="3C3939"/>
                </a:solidFill>
                <a:latin typeface="Roboto" pitchFamily="34" charset="0"/>
                <a:ea typeface="Roboto" pitchFamily="34" charset="-122"/>
                <a:cs typeface="Roboto" pitchFamily="34" charset="-120"/>
              </a:rPr>
              <a:t> et al. (2017): Suicidal ideation in men using HIV self-tests without counselling</a:t>
            </a:r>
            <a:endParaRPr lang="en-GB" sz="1450" noProof="0" dirty="0"/>
          </a:p>
        </p:txBody>
      </p:sp>
      <p:sp>
        <p:nvSpPr>
          <p:cNvPr id="11" name="Text 9">
            <a:extLst>
              <a:ext uri="{FF2B5EF4-FFF2-40B4-BE49-F238E27FC236}">
                <a16:creationId xmlns:a16="http://schemas.microsoft.com/office/drawing/2014/main" id="{50B2B1F1-7BCC-9DA0-08F0-77B2A2A3DB2A}"/>
              </a:ext>
            </a:extLst>
          </p:cNvPr>
          <p:cNvSpPr/>
          <p:nvPr/>
        </p:nvSpPr>
        <p:spPr>
          <a:xfrm>
            <a:off x="9670852" y="2688486"/>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Psychological crisis without support</a:t>
            </a:r>
            <a:endParaRPr lang="en-GB" sz="1450" noProof="0" dirty="0"/>
          </a:p>
        </p:txBody>
      </p:sp>
      <p:sp>
        <p:nvSpPr>
          <p:cNvPr id="12" name="Shape 10">
            <a:extLst>
              <a:ext uri="{FF2B5EF4-FFF2-40B4-BE49-F238E27FC236}">
                <a16:creationId xmlns:a16="http://schemas.microsoft.com/office/drawing/2014/main" id="{3FE47152-9A48-B51A-3265-4F0F2AE5EF0F}"/>
              </a:ext>
            </a:extLst>
          </p:cNvPr>
          <p:cNvSpPr/>
          <p:nvPr/>
        </p:nvSpPr>
        <p:spPr>
          <a:xfrm>
            <a:off x="792361" y="3411195"/>
            <a:ext cx="13029128" cy="843201"/>
          </a:xfrm>
          <a:prstGeom prst="rect">
            <a:avLst/>
          </a:prstGeom>
          <a:solidFill>
            <a:srgbClr val="FFFFFF">
              <a:alpha val="4000"/>
            </a:srgbClr>
          </a:solidFill>
          <a:ln/>
        </p:spPr>
        <p:txBody>
          <a:bodyPr/>
          <a:lstStyle/>
          <a:p>
            <a:endParaRPr lang="en-GB" noProof="0" dirty="0"/>
          </a:p>
        </p:txBody>
      </p:sp>
      <p:sp>
        <p:nvSpPr>
          <p:cNvPr id="13" name="Text 11">
            <a:extLst>
              <a:ext uri="{FF2B5EF4-FFF2-40B4-BE49-F238E27FC236}">
                <a16:creationId xmlns:a16="http://schemas.microsoft.com/office/drawing/2014/main" id="{FDEC5946-183A-680E-56B0-98D51EA85848}"/>
              </a:ext>
            </a:extLst>
          </p:cNvPr>
          <p:cNvSpPr/>
          <p:nvPr/>
        </p:nvSpPr>
        <p:spPr>
          <a:xfrm>
            <a:off x="981908" y="35316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Poor linkage to care</a:t>
            </a:r>
            <a:endParaRPr lang="en-GB" sz="1450" noProof="0" dirty="0"/>
          </a:p>
        </p:txBody>
      </p:sp>
      <p:sp>
        <p:nvSpPr>
          <p:cNvPr id="14" name="Text 12">
            <a:extLst>
              <a:ext uri="{FF2B5EF4-FFF2-40B4-BE49-F238E27FC236}">
                <a16:creationId xmlns:a16="http://schemas.microsoft.com/office/drawing/2014/main" id="{DDB2BEE8-8DC1-CF41-0740-98B4DABD282D}"/>
              </a:ext>
            </a:extLst>
          </p:cNvPr>
          <p:cNvSpPr/>
          <p:nvPr/>
        </p:nvSpPr>
        <p:spPr>
          <a:xfrm>
            <a:off x="5328285" y="3531687"/>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Lebina</a:t>
            </a:r>
            <a:r>
              <a:rPr lang="en-GB" sz="1450" noProof="0" dirty="0">
                <a:solidFill>
                  <a:srgbClr val="3C3939"/>
                </a:solidFill>
                <a:latin typeface="Roboto" pitchFamily="34" charset="0"/>
                <a:ea typeface="Roboto" pitchFamily="34" charset="-122"/>
                <a:cs typeface="Roboto" pitchFamily="34" charset="-120"/>
              </a:rPr>
              <a:t> et al. (2019): Self-test users in Malawi didn't link to services despite follow-up</a:t>
            </a:r>
            <a:endParaRPr lang="en-GB" sz="1450" noProof="0" dirty="0"/>
          </a:p>
        </p:txBody>
      </p:sp>
      <p:sp>
        <p:nvSpPr>
          <p:cNvPr id="15" name="Text 13">
            <a:extLst>
              <a:ext uri="{FF2B5EF4-FFF2-40B4-BE49-F238E27FC236}">
                <a16:creationId xmlns:a16="http://schemas.microsoft.com/office/drawing/2014/main" id="{53DD2ED6-82EB-6A9C-5ED4-2D297A931A85}"/>
              </a:ext>
            </a:extLst>
          </p:cNvPr>
          <p:cNvSpPr/>
          <p:nvPr/>
        </p:nvSpPr>
        <p:spPr>
          <a:xfrm>
            <a:off x="9670852" y="35316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Delayed treatment initiation</a:t>
            </a:r>
            <a:endParaRPr lang="en-GB" sz="1450" noProof="0" dirty="0"/>
          </a:p>
        </p:txBody>
      </p:sp>
      <p:sp>
        <p:nvSpPr>
          <p:cNvPr id="16" name="Shape 14">
            <a:extLst>
              <a:ext uri="{FF2B5EF4-FFF2-40B4-BE49-F238E27FC236}">
                <a16:creationId xmlns:a16="http://schemas.microsoft.com/office/drawing/2014/main" id="{C2F5AB84-BA57-240D-5195-E366EDF6D589}"/>
              </a:ext>
            </a:extLst>
          </p:cNvPr>
          <p:cNvSpPr/>
          <p:nvPr/>
        </p:nvSpPr>
        <p:spPr>
          <a:xfrm>
            <a:off x="792361" y="4254396"/>
            <a:ext cx="13029128" cy="843201"/>
          </a:xfrm>
          <a:prstGeom prst="rect">
            <a:avLst/>
          </a:prstGeom>
          <a:solidFill>
            <a:srgbClr val="000000">
              <a:alpha val="4000"/>
            </a:srgbClr>
          </a:solidFill>
          <a:ln/>
        </p:spPr>
        <p:txBody>
          <a:bodyPr/>
          <a:lstStyle/>
          <a:p>
            <a:endParaRPr lang="en-GB" noProof="0" dirty="0"/>
          </a:p>
        </p:txBody>
      </p:sp>
      <p:sp>
        <p:nvSpPr>
          <p:cNvPr id="17" name="Text 15">
            <a:extLst>
              <a:ext uri="{FF2B5EF4-FFF2-40B4-BE49-F238E27FC236}">
                <a16:creationId xmlns:a16="http://schemas.microsoft.com/office/drawing/2014/main" id="{F33ADF2A-54A3-5971-39DB-858AA1D79851}"/>
              </a:ext>
            </a:extLst>
          </p:cNvPr>
          <p:cNvSpPr/>
          <p:nvPr/>
        </p:nvSpPr>
        <p:spPr>
          <a:xfrm>
            <a:off x="981908" y="43748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Delayed disclosure</a:t>
            </a:r>
            <a:endParaRPr lang="en-GB" sz="1450" noProof="0" dirty="0"/>
          </a:p>
        </p:txBody>
      </p:sp>
      <p:sp>
        <p:nvSpPr>
          <p:cNvPr id="18" name="Text 16">
            <a:extLst>
              <a:ext uri="{FF2B5EF4-FFF2-40B4-BE49-F238E27FC236}">
                <a16:creationId xmlns:a16="http://schemas.microsoft.com/office/drawing/2014/main" id="{14D8C793-B1CA-DB5E-F292-2CB79C474797}"/>
              </a:ext>
            </a:extLst>
          </p:cNvPr>
          <p:cNvSpPr/>
          <p:nvPr/>
        </p:nvSpPr>
        <p:spPr>
          <a:xfrm>
            <a:off x="5328285" y="4374887"/>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Sethosa</a:t>
            </a:r>
            <a:r>
              <a:rPr lang="en-GB" sz="1450" noProof="0" dirty="0">
                <a:solidFill>
                  <a:srgbClr val="3C3939"/>
                </a:solidFill>
                <a:latin typeface="Roboto" pitchFamily="34" charset="0"/>
                <a:ea typeface="Roboto" pitchFamily="34" charset="-122"/>
                <a:cs typeface="Roboto" pitchFamily="34" charset="-120"/>
              </a:rPr>
              <a:t> &amp; Peltzer (2005): Only 36% disclosed status within 5 months</a:t>
            </a:r>
            <a:endParaRPr lang="en-GB" sz="1450" noProof="0" dirty="0"/>
          </a:p>
        </p:txBody>
      </p:sp>
      <p:sp>
        <p:nvSpPr>
          <p:cNvPr id="19" name="Text 17">
            <a:extLst>
              <a:ext uri="{FF2B5EF4-FFF2-40B4-BE49-F238E27FC236}">
                <a16:creationId xmlns:a16="http://schemas.microsoft.com/office/drawing/2014/main" id="{8F2D7871-2650-E4AD-E4C6-DA2268A03CB9}"/>
              </a:ext>
            </a:extLst>
          </p:cNvPr>
          <p:cNvSpPr/>
          <p:nvPr/>
        </p:nvSpPr>
        <p:spPr>
          <a:xfrm>
            <a:off x="9670852" y="4374887"/>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Lack of support networks</a:t>
            </a:r>
            <a:endParaRPr lang="en-GB" sz="1450" noProof="0" dirty="0"/>
          </a:p>
        </p:txBody>
      </p:sp>
      <p:sp>
        <p:nvSpPr>
          <p:cNvPr id="20" name="Shape 18">
            <a:extLst>
              <a:ext uri="{FF2B5EF4-FFF2-40B4-BE49-F238E27FC236}">
                <a16:creationId xmlns:a16="http://schemas.microsoft.com/office/drawing/2014/main" id="{445FDCF9-5FB2-E5B6-7CB6-1BC30D657D10}"/>
              </a:ext>
            </a:extLst>
          </p:cNvPr>
          <p:cNvSpPr/>
          <p:nvPr/>
        </p:nvSpPr>
        <p:spPr>
          <a:xfrm>
            <a:off x="792361" y="5097597"/>
            <a:ext cx="13029128" cy="843201"/>
          </a:xfrm>
          <a:prstGeom prst="rect">
            <a:avLst/>
          </a:prstGeom>
          <a:solidFill>
            <a:srgbClr val="FFFFFF">
              <a:alpha val="4000"/>
            </a:srgbClr>
          </a:solidFill>
          <a:ln/>
        </p:spPr>
        <p:txBody>
          <a:bodyPr/>
          <a:lstStyle/>
          <a:p>
            <a:endParaRPr lang="en-GB" noProof="0" dirty="0"/>
          </a:p>
        </p:txBody>
      </p:sp>
      <p:sp>
        <p:nvSpPr>
          <p:cNvPr id="21" name="Text 19">
            <a:extLst>
              <a:ext uri="{FF2B5EF4-FFF2-40B4-BE49-F238E27FC236}">
                <a16:creationId xmlns:a16="http://schemas.microsoft.com/office/drawing/2014/main" id="{25E9CFFE-DD39-B310-330E-36C140CD53AA}"/>
              </a:ext>
            </a:extLst>
          </p:cNvPr>
          <p:cNvSpPr/>
          <p:nvPr/>
        </p:nvSpPr>
        <p:spPr>
          <a:xfrm>
            <a:off x="981908" y="52180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Provider training issues</a:t>
            </a:r>
            <a:endParaRPr lang="en-GB" sz="1450" noProof="0" dirty="0"/>
          </a:p>
        </p:txBody>
      </p:sp>
      <p:sp>
        <p:nvSpPr>
          <p:cNvPr id="22" name="Text 20">
            <a:extLst>
              <a:ext uri="{FF2B5EF4-FFF2-40B4-BE49-F238E27FC236}">
                <a16:creationId xmlns:a16="http://schemas.microsoft.com/office/drawing/2014/main" id="{627DFE92-557B-8F34-0A68-E9B99D6D587C}"/>
              </a:ext>
            </a:extLst>
          </p:cNvPr>
          <p:cNvSpPr/>
          <p:nvPr/>
        </p:nvSpPr>
        <p:spPr>
          <a:xfrm>
            <a:off x="5328285" y="5218088"/>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Kapologwe</a:t>
            </a:r>
            <a:r>
              <a:rPr lang="en-GB" sz="1450" noProof="0" dirty="0">
                <a:solidFill>
                  <a:srgbClr val="3C3939"/>
                </a:solidFill>
                <a:latin typeface="Roboto" pitchFamily="34" charset="0"/>
                <a:ea typeface="Roboto" pitchFamily="34" charset="-122"/>
                <a:cs typeface="Roboto" pitchFamily="34" charset="-120"/>
              </a:rPr>
              <a:t> et al. (2011): 1/3 of providers failed to offer HIV testing</a:t>
            </a:r>
            <a:endParaRPr lang="en-GB" sz="1450" noProof="0" dirty="0"/>
          </a:p>
        </p:txBody>
      </p:sp>
      <p:sp>
        <p:nvSpPr>
          <p:cNvPr id="23" name="Text 21">
            <a:extLst>
              <a:ext uri="{FF2B5EF4-FFF2-40B4-BE49-F238E27FC236}">
                <a16:creationId xmlns:a16="http://schemas.microsoft.com/office/drawing/2014/main" id="{103DE386-267C-1991-8E7D-614EE0BB338F}"/>
              </a:ext>
            </a:extLst>
          </p:cNvPr>
          <p:cNvSpPr/>
          <p:nvPr/>
        </p:nvSpPr>
        <p:spPr>
          <a:xfrm>
            <a:off x="9670852" y="52180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Inconsistent care delivery</a:t>
            </a:r>
            <a:endParaRPr lang="en-GB" sz="1450" noProof="0" dirty="0"/>
          </a:p>
        </p:txBody>
      </p:sp>
      <p:sp>
        <p:nvSpPr>
          <p:cNvPr id="24" name="Shape 22">
            <a:extLst>
              <a:ext uri="{FF2B5EF4-FFF2-40B4-BE49-F238E27FC236}">
                <a16:creationId xmlns:a16="http://schemas.microsoft.com/office/drawing/2014/main" id="{EB3F3E7C-EEEF-872F-0482-4C7135DDF957}"/>
              </a:ext>
            </a:extLst>
          </p:cNvPr>
          <p:cNvSpPr/>
          <p:nvPr/>
        </p:nvSpPr>
        <p:spPr>
          <a:xfrm>
            <a:off x="792361" y="5940797"/>
            <a:ext cx="13029128" cy="843201"/>
          </a:xfrm>
          <a:prstGeom prst="rect">
            <a:avLst/>
          </a:prstGeom>
          <a:solidFill>
            <a:srgbClr val="000000">
              <a:alpha val="4000"/>
            </a:srgbClr>
          </a:solidFill>
          <a:ln/>
        </p:spPr>
        <p:txBody>
          <a:bodyPr/>
          <a:lstStyle/>
          <a:p>
            <a:endParaRPr lang="en-GB" noProof="0" dirty="0"/>
          </a:p>
        </p:txBody>
      </p:sp>
      <p:sp>
        <p:nvSpPr>
          <p:cNvPr id="25" name="Text 23">
            <a:extLst>
              <a:ext uri="{FF2B5EF4-FFF2-40B4-BE49-F238E27FC236}">
                <a16:creationId xmlns:a16="http://schemas.microsoft.com/office/drawing/2014/main" id="{C8C993A5-A385-D93E-DC97-EC6DE3A7CF28}"/>
              </a:ext>
            </a:extLst>
          </p:cNvPr>
          <p:cNvSpPr/>
          <p:nvPr/>
        </p:nvSpPr>
        <p:spPr>
          <a:xfrm>
            <a:off x="981908" y="60612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Loss to follow-up</a:t>
            </a:r>
            <a:endParaRPr lang="en-GB" sz="1450" noProof="0" dirty="0"/>
          </a:p>
        </p:txBody>
      </p:sp>
      <p:sp>
        <p:nvSpPr>
          <p:cNvPr id="26" name="Text 24">
            <a:extLst>
              <a:ext uri="{FF2B5EF4-FFF2-40B4-BE49-F238E27FC236}">
                <a16:creationId xmlns:a16="http://schemas.microsoft.com/office/drawing/2014/main" id="{80C12FA1-7537-2C24-2377-37092B78FD0B}"/>
              </a:ext>
            </a:extLst>
          </p:cNvPr>
          <p:cNvSpPr/>
          <p:nvPr/>
        </p:nvSpPr>
        <p:spPr>
          <a:xfrm>
            <a:off x="5328285" y="6061288"/>
            <a:ext cx="3958709" cy="602218"/>
          </a:xfrm>
          <a:prstGeom prst="rect">
            <a:avLst/>
          </a:prstGeom>
          <a:noFill/>
          <a:ln/>
        </p:spPr>
        <p:txBody>
          <a:bodyPr wrap="square" lIns="0" tIns="0" rIns="0" bIns="0" rtlCol="0" anchor="t"/>
          <a:lstStyle/>
          <a:p>
            <a:pPr marL="0" indent="0" algn="l">
              <a:lnSpc>
                <a:spcPts val="2350"/>
              </a:lnSpc>
              <a:buNone/>
            </a:pPr>
            <a:r>
              <a:rPr lang="en-GB" sz="1450" noProof="0" dirty="0" err="1">
                <a:solidFill>
                  <a:srgbClr val="3C3939"/>
                </a:solidFill>
                <a:latin typeface="Roboto" pitchFamily="34" charset="0"/>
                <a:ea typeface="Roboto" pitchFamily="34" charset="-122"/>
                <a:cs typeface="Roboto" pitchFamily="34" charset="-120"/>
              </a:rPr>
              <a:t>Namuwenge</a:t>
            </a:r>
            <a:r>
              <a:rPr lang="en-GB" sz="1450" noProof="0" dirty="0">
                <a:solidFill>
                  <a:srgbClr val="3C3939"/>
                </a:solidFill>
                <a:latin typeface="Roboto" pitchFamily="34" charset="0"/>
                <a:ea typeface="Roboto" pitchFamily="34" charset="-122"/>
                <a:cs typeface="Roboto" pitchFamily="34" charset="-120"/>
              </a:rPr>
              <a:t> et al. (2012): 58% LTFU rate for IPT in Uganda</a:t>
            </a:r>
            <a:endParaRPr lang="en-GB" sz="1450" noProof="0" dirty="0"/>
          </a:p>
        </p:txBody>
      </p:sp>
      <p:sp>
        <p:nvSpPr>
          <p:cNvPr id="27" name="Text 25">
            <a:extLst>
              <a:ext uri="{FF2B5EF4-FFF2-40B4-BE49-F238E27FC236}">
                <a16:creationId xmlns:a16="http://schemas.microsoft.com/office/drawing/2014/main" id="{B4B4EACE-E3E9-3040-7718-77473E38EAF2}"/>
              </a:ext>
            </a:extLst>
          </p:cNvPr>
          <p:cNvSpPr/>
          <p:nvPr/>
        </p:nvSpPr>
        <p:spPr>
          <a:xfrm>
            <a:off x="9670852" y="6061288"/>
            <a:ext cx="3962519" cy="301109"/>
          </a:xfrm>
          <a:prstGeom prst="rect">
            <a:avLst/>
          </a:prstGeom>
          <a:noFill/>
          <a:ln/>
        </p:spPr>
        <p:txBody>
          <a:bodyPr wrap="none" lIns="0" tIns="0" rIns="0" bIns="0" rtlCol="0" anchor="t"/>
          <a:lstStyle/>
          <a:p>
            <a:pPr marL="0" indent="0" algn="l">
              <a:lnSpc>
                <a:spcPts val="2350"/>
              </a:lnSpc>
              <a:buNone/>
            </a:pPr>
            <a:r>
              <a:rPr lang="en-GB" sz="1450" noProof="0" dirty="0">
                <a:solidFill>
                  <a:srgbClr val="3C3939"/>
                </a:solidFill>
                <a:latin typeface="Roboto" pitchFamily="34" charset="0"/>
                <a:ea typeface="Roboto" pitchFamily="34" charset="-122"/>
                <a:cs typeface="Roboto" pitchFamily="34" charset="-120"/>
              </a:rPr>
              <a:t>Treatment interruption</a:t>
            </a:r>
            <a:endParaRPr lang="en-GB" sz="1450" noProof="0" dirty="0"/>
          </a:p>
        </p:txBody>
      </p:sp>
      <p:sp>
        <p:nvSpPr>
          <p:cNvPr id="28" name="CasellaDiTesto 27">
            <a:extLst>
              <a:ext uri="{FF2B5EF4-FFF2-40B4-BE49-F238E27FC236}">
                <a16:creationId xmlns:a16="http://schemas.microsoft.com/office/drawing/2014/main" id="{A4394C66-8428-0510-1B82-89302FE6B17A}"/>
              </a:ext>
            </a:extLst>
          </p:cNvPr>
          <p:cNvSpPr txBox="1"/>
          <p:nvPr/>
        </p:nvSpPr>
        <p:spPr>
          <a:xfrm>
            <a:off x="1335902" y="7111598"/>
            <a:ext cx="12241108" cy="523220"/>
          </a:xfrm>
          <a:prstGeom prst="rect">
            <a:avLst/>
          </a:prstGeom>
          <a:solidFill>
            <a:schemeClr val="accent2">
              <a:lumMod val="20000"/>
              <a:lumOff val="80000"/>
            </a:schemeClr>
          </a:solidFill>
          <a:ln>
            <a:solidFill>
              <a:schemeClr val="tx1"/>
            </a:solidFill>
          </a:ln>
        </p:spPr>
        <p:txBody>
          <a:bodyPr wrap="none" rtlCol="0">
            <a:spAutoFit/>
          </a:bodyPr>
          <a:lstStyle/>
          <a:p>
            <a:r>
              <a:rPr lang="en-GB" sz="2800" b="1" noProof="0" dirty="0"/>
              <a:t>Contrasting the isolation of patients, not only an ethical issue, but a strategic one</a:t>
            </a:r>
          </a:p>
        </p:txBody>
      </p:sp>
    </p:spTree>
    <p:extLst>
      <p:ext uri="{BB962C8B-B14F-4D97-AF65-F5344CB8AC3E}">
        <p14:creationId xmlns:p14="http://schemas.microsoft.com/office/powerpoint/2010/main" val="229287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2317" y="602569"/>
            <a:ext cx="11181874" cy="620078"/>
          </a:xfrm>
          <a:prstGeom prst="rect">
            <a:avLst/>
          </a:prstGeom>
          <a:noFill/>
          <a:ln/>
        </p:spPr>
        <p:txBody>
          <a:bodyPr wrap="none" lIns="0" tIns="0" rIns="0" bIns="0" rtlCol="0" anchor="t"/>
          <a:lstStyle/>
          <a:p>
            <a:pPr marL="0" indent="0" algn="l">
              <a:lnSpc>
                <a:spcPts val="4850"/>
              </a:lnSpc>
              <a:buNone/>
            </a:pPr>
            <a:r>
              <a:rPr lang="en-GB" sz="3900" dirty="0">
                <a:solidFill>
                  <a:srgbClr val="1B1B27"/>
                </a:solidFill>
                <a:latin typeface="Raleway" pitchFamily="34" charset="0"/>
                <a:ea typeface="Raleway" pitchFamily="34" charset="-122"/>
                <a:cs typeface="Raleway" pitchFamily="34" charset="-120"/>
              </a:rPr>
              <a:t>The evolution of African Context: complexity</a:t>
            </a:r>
            <a:endParaRPr lang="en-GB" sz="3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1666</Words>
  <Application>Microsoft Macintosh PowerPoint</Application>
  <PresentationFormat>Personalizzato</PresentationFormat>
  <Paragraphs>194</Paragraphs>
  <Slides>25</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Roboto</vt:lpstr>
      <vt:lpstr>Raleway</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fausto.ciccacci.411460</cp:lastModifiedBy>
  <cp:revision>6</cp:revision>
  <dcterms:created xsi:type="dcterms:W3CDTF">2025-07-08T07:52:16Z</dcterms:created>
  <dcterms:modified xsi:type="dcterms:W3CDTF">2025-07-13T08:47:55Z</dcterms:modified>
</cp:coreProperties>
</file>