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27"/>
  </p:notesMasterIdLst>
  <p:sldIdLst>
    <p:sldId id="257" r:id="rId2"/>
    <p:sldId id="282" r:id="rId3"/>
    <p:sldId id="448" r:id="rId4"/>
    <p:sldId id="442" r:id="rId5"/>
    <p:sldId id="270" r:id="rId6"/>
    <p:sldId id="258" r:id="rId7"/>
    <p:sldId id="276" r:id="rId8"/>
    <p:sldId id="445" r:id="rId9"/>
    <p:sldId id="443" r:id="rId10"/>
    <p:sldId id="430" r:id="rId11"/>
    <p:sldId id="339" r:id="rId12"/>
    <p:sldId id="447" r:id="rId13"/>
    <p:sldId id="441" r:id="rId14"/>
    <p:sldId id="449" r:id="rId15"/>
    <p:sldId id="431" r:id="rId16"/>
    <p:sldId id="432" r:id="rId17"/>
    <p:sldId id="331" r:id="rId18"/>
    <p:sldId id="439" r:id="rId19"/>
    <p:sldId id="417" r:id="rId20"/>
    <p:sldId id="332" r:id="rId21"/>
    <p:sldId id="424" r:id="rId22"/>
    <p:sldId id="446" r:id="rId23"/>
    <p:sldId id="318" r:id="rId24"/>
    <p:sldId id="438" r:id="rId25"/>
    <p:sldId id="27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4" autoAdjust="0"/>
    <p:restoredTop sz="78922" autoAdjust="0"/>
  </p:normalViewPr>
  <p:slideViewPr>
    <p:cSldViewPr snapToGrid="0">
      <p:cViewPr varScale="1">
        <p:scale>
          <a:sx n="80" d="100"/>
          <a:sy n="80" d="100"/>
        </p:scale>
        <p:origin x="1160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35F6D-8BC5-5A46-9EC8-87787A62EDE3}" type="doc">
      <dgm:prSet loTypeId="urn:microsoft.com/office/officeart/2005/8/layout/cycle6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1560D753-2D61-E04F-A19E-DB8A978E2813}">
      <dgm:prSet custT="1"/>
      <dgm:spPr/>
      <dgm:t>
        <a:bodyPr/>
        <a:lstStyle/>
        <a:p>
          <a:pPr rtl="0"/>
          <a:r>
            <a:rPr lang="it-IT" sz="1200" dirty="0" err="1"/>
            <a:t>Patient</a:t>
          </a:r>
          <a:r>
            <a:rPr lang="it-IT" sz="1200" dirty="0"/>
            <a:t> centered- care</a:t>
          </a:r>
        </a:p>
      </dgm:t>
    </dgm:pt>
    <dgm:pt modelId="{807DFE00-6079-9447-8015-E0DAB98895E2}" type="parTrans" cxnId="{63A11BEF-7C3D-374E-AD94-3A4A5630ECCF}">
      <dgm:prSet/>
      <dgm:spPr/>
      <dgm:t>
        <a:bodyPr/>
        <a:lstStyle/>
        <a:p>
          <a:endParaRPr lang="it-IT" sz="1200"/>
        </a:p>
      </dgm:t>
    </dgm:pt>
    <dgm:pt modelId="{0751F615-EEAE-0A47-90BF-2F71FA98C40A}" type="sibTrans" cxnId="{63A11BEF-7C3D-374E-AD94-3A4A5630ECCF}">
      <dgm:prSet/>
      <dgm:spPr/>
      <dgm:t>
        <a:bodyPr/>
        <a:lstStyle/>
        <a:p>
          <a:endParaRPr lang="it-IT" sz="1200"/>
        </a:p>
      </dgm:t>
    </dgm:pt>
    <dgm:pt modelId="{276E06CD-6EC6-2E4B-B283-EB37A7424F6C}">
      <dgm:prSet custT="1"/>
      <dgm:spPr/>
      <dgm:t>
        <a:bodyPr/>
        <a:lstStyle/>
        <a:p>
          <a:pPr rtl="0"/>
          <a:r>
            <a:rPr lang="it-IT" sz="1200" dirty="0"/>
            <a:t>Free treatment and care</a:t>
          </a:r>
        </a:p>
        <a:p>
          <a:pPr rtl="0"/>
          <a:r>
            <a:rPr lang="it-IT" sz="1200" dirty="0"/>
            <a:t>Prevention therapy</a:t>
          </a:r>
        </a:p>
      </dgm:t>
    </dgm:pt>
    <dgm:pt modelId="{E757C19F-1E78-B94E-8045-BD4B86862DD4}" type="parTrans" cxnId="{C9B9EEC4-9EDD-6547-A3A1-973E875CE63C}">
      <dgm:prSet/>
      <dgm:spPr/>
      <dgm:t>
        <a:bodyPr/>
        <a:lstStyle/>
        <a:p>
          <a:endParaRPr lang="it-IT" sz="1200"/>
        </a:p>
      </dgm:t>
    </dgm:pt>
    <dgm:pt modelId="{BCF4EED1-E684-C547-8900-A7CEA7330E53}" type="sibTrans" cxnId="{C9B9EEC4-9EDD-6547-A3A1-973E875CE63C}">
      <dgm:prSet/>
      <dgm:spPr/>
      <dgm:t>
        <a:bodyPr/>
        <a:lstStyle/>
        <a:p>
          <a:endParaRPr lang="it-IT" sz="1200"/>
        </a:p>
      </dgm:t>
    </dgm:pt>
    <dgm:pt modelId="{4CF6BE7D-0D13-EA4D-9A9C-A880386097B6}">
      <dgm:prSet custT="1"/>
      <dgm:spPr/>
      <dgm:t>
        <a:bodyPr/>
        <a:lstStyle/>
        <a:p>
          <a:pPr rtl="0"/>
          <a:r>
            <a:rPr lang="it-IT" sz="1200" dirty="0"/>
            <a:t>Laboratory diagnostics</a:t>
          </a:r>
        </a:p>
      </dgm:t>
    </dgm:pt>
    <dgm:pt modelId="{480DCD4A-E8D0-7B4B-8BAE-060E56F11F4B}" type="parTrans" cxnId="{C5A6ACE2-2760-E145-A25E-7D96F4390D1D}">
      <dgm:prSet/>
      <dgm:spPr/>
      <dgm:t>
        <a:bodyPr/>
        <a:lstStyle/>
        <a:p>
          <a:endParaRPr lang="it-IT" sz="1200"/>
        </a:p>
      </dgm:t>
    </dgm:pt>
    <dgm:pt modelId="{86619466-7647-5342-A4B3-BDC643856324}" type="sibTrans" cxnId="{C5A6ACE2-2760-E145-A25E-7D96F4390D1D}">
      <dgm:prSet/>
      <dgm:spPr/>
      <dgm:t>
        <a:bodyPr/>
        <a:lstStyle/>
        <a:p>
          <a:endParaRPr lang="it-IT" sz="1200"/>
        </a:p>
      </dgm:t>
    </dgm:pt>
    <dgm:pt modelId="{C948A4F4-C640-F24F-AFF4-6FC91762D5AD}">
      <dgm:prSet custT="1"/>
      <dgm:spPr/>
      <dgm:t>
        <a:bodyPr/>
        <a:lstStyle/>
        <a:p>
          <a:pPr rtl="0"/>
          <a:r>
            <a:rPr lang="it-IT" sz="1200" dirty="0"/>
            <a:t>Innovation</a:t>
          </a:r>
        </a:p>
      </dgm:t>
    </dgm:pt>
    <dgm:pt modelId="{98A96068-9865-934A-AA32-FEC085219B66}" type="parTrans" cxnId="{A56A5522-4D0E-274A-B0AD-FA7B9160F47C}">
      <dgm:prSet/>
      <dgm:spPr/>
      <dgm:t>
        <a:bodyPr/>
        <a:lstStyle/>
        <a:p>
          <a:endParaRPr lang="it-IT" sz="1200"/>
        </a:p>
      </dgm:t>
    </dgm:pt>
    <dgm:pt modelId="{12BEEFC2-DB0B-DE4F-94E3-49AF189BC37C}" type="sibTrans" cxnId="{A56A5522-4D0E-274A-B0AD-FA7B9160F47C}">
      <dgm:prSet/>
      <dgm:spPr/>
      <dgm:t>
        <a:bodyPr/>
        <a:lstStyle/>
        <a:p>
          <a:endParaRPr lang="it-IT" sz="1200"/>
        </a:p>
      </dgm:t>
    </dgm:pt>
    <dgm:pt modelId="{F7A7F2DE-5F83-D246-9D86-7F928FACCEE7}">
      <dgm:prSet custT="1"/>
      <dgm:spPr/>
      <dgm:t>
        <a:bodyPr/>
        <a:lstStyle/>
        <a:p>
          <a:pPr rtl="0"/>
          <a:r>
            <a:rPr lang="it-IT" sz="1200" dirty="0"/>
            <a:t>Setting up a system of excellence</a:t>
          </a:r>
        </a:p>
      </dgm:t>
    </dgm:pt>
    <dgm:pt modelId="{5308D8C3-E00B-3045-BBDC-921E88415C94}" type="parTrans" cxnId="{ABDF88D4-3AC1-0A41-BC1C-A4A2E2D06E29}">
      <dgm:prSet/>
      <dgm:spPr/>
      <dgm:t>
        <a:bodyPr/>
        <a:lstStyle/>
        <a:p>
          <a:endParaRPr lang="it-IT" sz="1200"/>
        </a:p>
      </dgm:t>
    </dgm:pt>
    <dgm:pt modelId="{03F7B907-E353-654D-8A5D-EDCA15BB31F2}" type="sibTrans" cxnId="{ABDF88D4-3AC1-0A41-BC1C-A4A2E2D06E29}">
      <dgm:prSet/>
      <dgm:spPr/>
      <dgm:t>
        <a:bodyPr/>
        <a:lstStyle/>
        <a:p>
          <a:endParaRPr lang="it-IT" sz="1200"/>
        </a:p>
      </dgm:t>
    </dgm:pt>
    <dgm:pt modelId="{D6A4C7F9-BA4B-604D-8F99-D8DB62F68680}">
      <dgm:prSet custT="1"/>
      <dgm:spPr/>
      <dgm:t>
        <a:bodyPr/>
        <a:lstStyle/>
        <a:p>
          <a:pPr rtl="0"/>
          <a:r>
            <a:rPr lang="it-IT" sz="1200" dirty="0" err="1"/>
            <a:t>Continuous</a:t>
          </a:r>
          <a:r>
            <a:rPr lang="it-IT" sz="1200" dirty="0"/>
            <a:t> Professional Development &amp; </a:t>
          </a:r>
          <a:r>
            <a:rPr lang="it-IT" sz="1200" dirty="0" err="1"/>
            <a:t>Research</a:t>
          </a:r>
          <a:endParaRPr lang="it-IT" sz="1200" dirty="0"/>
        </a:p>
      </dgm:t>
    </dgm:pt>
    <dgm:pt modelId="{BB2EA5EA-2E8A-1B4C-AE6B-DE11FE726103}" type="parTrans" cxnId="{52B51045-9904-4341-AB78-047D3F11B8B1}">
      <dgm:prSet/>
      <dgm:spPr/>
      <dgm:t>
        <a:bodyPr/>
        <a:lstStyle/>
        <a:p>
          <a:endParaRPr lang="it-IT" sz="1200"/>
        </a:p>
      </dgm:t>
    </dgm:pt>
    <dgm:pt modelId="{81CB6543-E00C-4144-A6E6-DD0CFD841D7B}" type="sibTrans" cxnId="{52B51045-9904-4341-AB78-047D3F11B8B1}">
      <dgm:prSet/>
      <dgm:spPr/>
      <dgm:t>
        <a:bodyPr/>
        <a:lstStyle/>
        <a:p>
          <a:endParaRPr lang="it-IT" sz="1200"/>
        </a:p>
      </dgm:t>
    </dgm:pt>
    <dgm:pt modelId="{3F9A1C58-6432-EB42-8725-197A6EA3EF8B}" type="pres">
      <dgm:prSet presAssocID="{8C735F6D-8BC5-5A46-9EC8-87787A62EDE3}" presName="cycle" presStyleCnt="0">
        <dgm:presLayoutVars>
          <dgm:dir/>
          <dgm:resizeHandles val="exact"/>
        </dgm:presLayoutVars>
      </dgm:prSet>
      <dgm:spPr/>
    </dgm:pt>
    <dgm:pt modelId="{1B3E01CC-DEE9-9F4B-8899-0BB4682F10E0}" type="pres">
      <dgm:prSet presAssocID="{1560D753-2D61-E04F-A19E-DB8A978E2813}" presName="node" presStyleLbl="node1" presStyleIdx="0" presStyleCnt="6">
        <dgm:presLayoutVars>
          <dgm:bulletEnabled val="1"/>
        </dgm:presLayoutVars>
      </dgm:prSet>
      <dgm:spPr/>
    </dgm:pt>
    <dgm:pt modelId="{45886F83-A820-814C-9650-748D56A42292}" type="pres">
      <dgm:prSet presAssocID="{1560D753-2D61-E04F-A19E-DB8A978E2813}" presName="spNode" presStyleCnt="0"/>
      <dgm:spPr/>
    </dgm:pt>
    <dgm:pt modelId="{75928DEE-B2FC-2240-8937-688FEECA7826}" type="pres">
      <dgm:prSet presAssocID="{0751F615-EEAE-0A47-90BF-2F71FA98C40A}" presName="sibTrans" presStyleLbl="sibTrans1D1" presStyleIdx="0" presStyleCnt="6"/>
      <dgm:spPr/>
    </dgm:pt>
    <dgm:pt modelId="{B59C1F9E-372C-8B4E-BF4D-180143D89615}" type="pres">
      <dgm:prSet presAssocID="{276E06CD-6EC6-2E4B-B283-EB37A7424F6C}" presName="node" presStyleLbl="node1" presStyleIdx="1" presStyleCnt="6">
        <dgm:presLayoutVars>
          <dgm:bulletEnabled val="1"/>
        </dgm:presLayoutVars>
      </dgm:prSet>
      <dgm:spPr/>
    </dgm:pt>
    <dgm:pt modelId="{DBB730BA-B1FC-D549-B62E-62DC9B02205E}" type="pres">
      <dgm:prSet presAssocID="{276E06CD-6EC6-2E4B-B283-EB37A7424F6C}" presName="spNode" presStyleCnt="0"/>
      <dgm:spPr/>
    </dgm:pt>
    <dgm:pt modelId="{41C633AE-2805-B64A-9B33-67940DA50C20}" type="pres">
      <dgm:prSet presAssocID="{BCF4EED1-E684-C547-8900-A7CEA7330E53}" presName="sibTrans" presStyleLbl="sibTrans1D1" presStyleIdx="1" presStyleCnt="6"/>
      <dgm:spPr/>
    </dgm:pt>
    <dgm:pt modelId="{CAB4F894-C99D-764F-8B16-1519504F3222}" type="pres">
      <dgm:prSet presAssocID="{4CF6BE7D-0D13-EA4D-9A9C-A880386097B6}" presName="node" presStyleLbl="node1" presStyleIdx="2" presStyleCnt="6">
        <dgm:presLayoutVars>
          <dgm:bulletEnabled val="1"/>
        </dgm:presLayoutVars>
      </dgm:prSet>
      <dgm:spPr/>
    </dgm:pt>
    <dgm:pt modelId="{722AABF6-A3F0-434A-9559-D880C21F2DFF}" type="pres">
      <dgm:prSet presAssocID="{4CF6BE7D-0D13-EA4D-9A9C-A880386097B6}" presName="spNode" presStyleCnt="0"/>
      <dgm:spPr/>
    </dgm:pt>
    <dgm:pt modelId="{698E6383-5762-8946-8BBA-C81C7F9EE52A}" type="pres">
      <dgm:prSet presAssocID="{86619466-7647-5342-A4B3-BDC643856324}" presName="sibTrans" presStyleLbl="sibTrans1D1" presStyleIdx="2" presStyleCnt="6"/>
      <dgm:spPr/>
    </dgm:pt>
    <dgm:pt modelId="{C9FD51EA-2178-B146-B1D7-8675E8C872CB}" type="pres">
      <dgm:prSet presAssocID="{C948A4F4-C640-F24F-AFF4-6FC91762D5AD}" presName="node" presStyleLbl="node1" presStyleIdx="3" presStyleCnt="6">
        <dgm:presLayoutVars>
          <dgm:bulletEnabled val="1"/>
        </dgm:presLayoutVars>
      </dgm:prSet>
      <dgm:spPr/>
    </dgm:pt>
    <dgm:pt modelId="{B97D7057-CBE0-7348-8D62-F094D2821203}" type="pres">
      <dgm:prSet presAssocID="{C948A4F4-C640-F24F-AFF4-6FC91762D5AD}" presName="spNode" presStyleCnt="0"/>
      <dgm:spPr/>
    </dgm:pt>
    <dgm:pt modelId="{A28C4D57-E005-F042-8643-89FB896C9A4D}" type="pres">
      <dgm:prSet presAssocID="{12BEEFC2-DB0B-DE4F-94E3-49AF189BC37C}" presName="sibTrans" presStyleLbl="sibTrans1D1" presStyleIdx="3" presStyleCnt="6"/>
      <dgm:spPr/>
    </dgm:pt>
    <dgm:pt modelId="{E568B832-8B80-3A40-AB11-BD382AE399BA}" type="pres">
      <dgm:prSet presAssocID="{F7A7F2DE-5F83-D246-9D86-7F928FACCEE7}" presName="node" presStyleLbl="node1" presStyleIdx="4" presStyleCnt="6">
        <dgm:presLayoutVars>
          <dgm:bulletEnabled val="1"/>
        </dgm:presLayoutVars>
      </dgm:prSet>
      <dgm:spPr/>
    </dgm:pt>
    <dgm:pt modelId="{4C0167DC-9DA6-EE43-BB84-26BB6110C860}" type="pres">
      <dgm:prSet presAssocID="{F7A7F2DE-5F83-D246-9D86-7F928FACCEE7}" presName="spNode" presStyleCnt="0"/>
      <dgm:spPr/>
    </dgm:pt>
    <dgm:pt modelId="{5690ED4B-8E39-F547-9964-9BD2DCCAB9B5}" type="pres">
      <dgm:prSet presAssocID="{03F7B907-E353-654D-8A5D-EDCA15BB31F2}" presName="sibTrans" presStyleLbl="sibTrans1D1" presStyleIdx="4" presStyleCnt="6"/>
      <dgm:spPr/>
    </dgm:pt>
    <dgm:pt modelId="{45993B76-9FCE-6547-BF84-EEC441036579}" type="pres">
      <dgm:prSet presAssocID="{D6A4C7F9-BA4B-604D-8F99-D8DB62F68680}" presName="node" presStyleLbl="node1" presStyleIdx="5" presStyleCnt="6">
        <dgm:presLayoutVars>
          <dgm:bulletEnabled val="1"/>
        </dgm:presLayoutVars>
      </dgm:prSet>
      <dgm:spPr/>
    </dgm:pt>
    <dgm:pt modelId="{CB48CD32-95FD-1F4B-AB02-67599D62050A}" type="pres">
      <dgm:prSet presAssocID="{D6A4C7F9-BA4B-604D-8F99-D8DB62F68680}" presName="spNode" presStyleCnt="0"/>
      <dgm:spPr/>
    </dgm:pt>
    <dgm:pt modelId="{FE87778D-8029-4241-BEBE-E43FFE29E8ED}" type="pres">
      <dgm:prSet presAssocID="{81CB6543-E00C-4144-A6E6-DD0CFD841D7B}" presName="sibTrans" presStyleLbl="sibTrans1D1" presStyleIdx="5" presStyleCnt="6"/>
      <dgm:spPr/>
    </dgm:pt>
  </dgm:ptLst>
  <dgm:cxnLst>
    <dgm:cxn modelId="{A56A5522-4D0E-274A-B0AD-FA7B9160F47C}" srcId="{8C735F6D-8BC5-5A46-9EC8-87787A62EDE3}" destId="{C948A4F4-C640-F24F-AFF4-6FC91762D5AD}" srcOrd="3" destOrd="0" parTransId="{98A96068-9865-934A-AA32-FEC085219B66}" sibTransId="{12BEEFC2-DB0B-DE4F-94E3-49AF189BC37C}"/>
    <dgm:cxn modelId="{4BEDD833-3159-A643-920F-D4DC63365CA8}" type="presOf" srcId="{4CF6BE7D-0D13-EA4D-9A9C-A880386097B6}" destId="{CAB4F894-C99D-764F-8B16-1519504F3222}" srcOrd="0" destOrd="0" presId="urn:microsoft.com/office/officeart/2005/8/layout/cycle6"/>
    <dgm:cxn modelId="{5146F639-2C81-4541-B83A-C7EA8B4C706A}" type="presOf" srcId="{F7A7F2DE-5F83-D246-9D86-7F928FACCEE7}" destId="{E568B832-8B80-3A40-AB11-BD382AE399BA}" srcOrd="0" destOrd="0" presId="urn:microsoft.com/office/officeart/2005/8/layout/cycle6"/>
    <dgm:cxn modelId="{A7C8F73B-E96F-0944-89B5-22699BB98475}" type="presOf" srcId="{C948A4F4-C640-F24F-AFF4-6FC91762D5AD}" destId="{C9FD51EA-2178-B146-B1D7-8675E8C872CB}" srcOrd="0" destOrd="0" presId="urn:microsoft.com/office/officeart/2005/8/layout/cycle6"/>
    <dgm:cxn modelId="{52B51045-9904-4341-AB78-047D3F11B8B1}" srcId="{8C735F6D-8BC5-5A46-9EC8-87787A62EDE3}" destId="{D6A4C7F9-BA4B-604D-8F99-D8DB62F68680}" srcOrd="5" destOrd="0" parTransId="{BB2EA5EA-2E8A-1B4C-AE6B-DE11FE726103}" sibTransId="{81CB6543-E00C-4144-A6E6-DD0CFD841D7B}"/>
    <dgm:cxn modelId="{0C636B63-19FC-F94C-B85F-E48CF2E185AA}" type="presOf" srcId="{1560D753-2D61-E04F-A19E-DB8A978E2813}" destId="{1B3E01CC-DEE9-9F4B-8899-0BB4682F10E0}" srcOrd="0" destOrd="0" presId="urn:microsoft.com/office/officeart/2005/8/layout/cycle6"/>
    <dgm:cxn modelId="{67E8276F-6524-384F-BCEE-BBC85D5B62A9}" type="presOf" srcId="{BCF4EED1-E684-C547-8900-A7CEA7330E53}" destId="{41C633AE-2805-B64A-9B33-67940DA50C20}" srcOrd="0" destOrd="0" presId="urn:microsoft.com/office/officeart/2005/8/layout/cycle6"/>
    <dgm:cxn modelId="{D3CA3576-1C2A-A54F-B7A8-DE86FE54D3CD}" type="presOf" srcId="{81CB6543-E00C-4144-A6E6-DD0CFD841D7B}" destId="{FE87778D-8029-4241-BEBE-E43FFE29E8ED}" srcOrd="0" destOrd="0" presId="urn:microsoft.com/office/officeart/2005/8/layout/cycle6"/>
    <dgm:cxn modelId="{A9A19D87-F7F5-544A-B2FE-C1BBC1EAE227}" type="presOf" srcId="{12BEEFC2-DB0B-DE4F-94E3-49AF189BC37C}" destId="{A28C4D57-E005-F042-8643-89FB896C9A4D}" srcOrd="0" destOrd="0" presId="urn:microsoft.com/office/officeart/2005/8/layout/cycle6"/>
    <dgm:cxn modelId="{AB40459A-DA95-DD4B-97AE-407DED89EA64}" type="presOf" srcId="{D6A4C7F9-BA4B-604D-8F99-D8DB62F68680}" destId="{45993B76-9FCE-6547-BF84-EEC441036579}" srcOrd="0" destOrd="0" presId="urn:microsoft.com/office/officeart/2005/8/layout/cycle6"/>
    <dgm:cxn modelId="{9FE7D9B1-A3F9-3146-B9B7-CB76E17B61E3}" type="presOf" srcId="{86619466-7647-5342-A4B3-BDC643856324}" destId="{698E6383-5762-8946-8BBA-C81C7F9EE52A}" srcOrd="0" destOrd="0" presId="urn:microsoft.com/office/officeart/2005/8/layout/cycle6"/>
    <dgm:cxn modelId="{5ED350B4-3803-7047-823F-E101FC880D25}" type="presOf" srcId="{03F7B907-E353-654D-8A5D-EDCA15BB31F2}" destId="{5690ED4B-8E39-F547-9964-9BD2DCCAB9B5}" srcOrd="0" destOrd="0" presId="urn:microsoft.com/office/officeart/2005/8/layout/cycle6"/>
    <dgm:cxn modelId="{66794BC0-992C-3E47-896E-0C6D1D37A782}" type="presOf" srcId="{276E06CD-6EC6-2E4B-B283-EB37A7424F6C}" destId="{B59C1F9E-372C-8B4E-BF4D-180143D89615}" srcOrd="0" destOrd="0" presId="urn:microsoft.com/office/officeart/2005/8/layout/cycle6"/>
    <dgm:cxn modelId="{C9B9EEC4-9EDD-6547-A3A1-973E875CE63C}" srcId="{8C735F6D-8BC5-5A46-9EC8-87787A62EDE3}" destId="{276E06CD-6EC6-2E4B-B283-EB37A7424F6C}" srcOrd="1" destOrd="0" parTransId="{E757C19F-1E78-B94E-8045-BD4B86862DD4}" sibTransId="{BCF4EED1-E684-C547-8900-A7CEA7330E53}"/>
    <dgm:cxn modelId="{044444CD-BDAA-7C49-96FB-82694F300D00}" type="presOf" srcId="{0751F615-EEAE-0A47-90BF-2F71FA98C40A}" destId="{75928DEE-B2FC-2240-8937-688FEECA7826}" srcOrd="0" destOrd="0" presId="urn:microsoft.com/office/officeart/2005/8/layout/cycle6"/>
    <dgm:cxn modelId="{92F1EECD-300E-3841-B21B-9B4C26701969}" type="presOf" srcId="{8C735F6D-8BC5-5A46-9EC8-87787A62EDE3}" destId="{3F9A1C58-6432-EB42-8725-197A6EA3EF8B}" srcOrd="0" destOrd="0" presId="urn:microsoft.com/office/officeart/2005/8/layout/cycle6"/>
    <dgm:cxn modelId="{ABDF88D4-3AC1-0A41-BC1C-A4A2E2D06E29}" srcId="{8C735F6D-8BC5-5A46-9EC8-87787A62EDE3}" destId="{F7A7F2DE-5F83-D246-9D86-7F928FACCEE7}" srcOrd="4" destOrd="0" parTransId="{5308D8C3-E00B-3045-BBDC-921E88415C94}" sibTransId="{03F7B907-E353-654D-8A5D-EDCA15BB31F2}"/>
    <dgm:cxn modelId="{C5A6ACE2-2760-E145-A25E-7D96F4390D1D}" srcId="{8C735F6D-8BC5-5A46-9EC8-87787A62EDE3}" destId="{4CF6BE7D-0D13-EA4D-9A9C-A880386097B6}" srcOrd="2" destOrd="0" parTransId="{480DCD4A-E8D0-7B4B-8BAE-060E56F11F4B}" sibTransId="{86619466-7647-5342-A4B3-BDC643856324}"/>
    <dgm:cxn modelId="{63A11BEF-7C3D-374E-AD94-3A4A5630ECCF}" srcId="{8C735F6D-8BC5-5A46-9EC8-87787A62EDE3}" destId="{1560D753-2D61-E04F-A19E-DB8A978E2813}" srcOrd="0" destOrd="0" parTransId="{807DFE00-6079-9447-8015-E0DAB98895E2}" sibTransId="{0751F615-EEAE-0A47-90BF-2F71FA98C40A}"/>
    <dgm:cxn modelId="{7B625426-6A32-A84A-9648-1BFDCF2985FA}" type="presParOf" srcId="{3F9A1C58-6432-EB42-8725-197A6EA3EF8B}" destId="{1B3E01CC-DEE9-9F4B-8899-0BB4682F10E0}" srcOrd="0" destOrd="0" presId="urn:microsoft.com/office/officeart/2005/8/layout/cycle6"/>
    <dgm:cxn modelId="{20D81FF6-C905-014D-8780-51F169B91BF8}" type="presParOf" srcId="{3F9A1C58-6432-EB42-8725-197A6EA3EF8B}" destId="{45886F83-A820-814C-9650-748D56A42292}" srcOrd="1" destOrd="0" presId="urn:microsoft.com/office/officeart/2005/8/layout/cycle6"/>
    <dgm:cxn modelId="{949E1388-8365-8C49-B858-3DA1A79D43D9}" type="presParOf" srcId="{3F9A1C58-6432-EB42-8725-197A6EA3EF8B}" destId="{75928DEE-B2FC-2240-8937-688FEECA7826}" srcOrd="2" destOrd="0" presId="urn:microsoft.com/office/officeart/2005/8/layout/cycle6"/>
    <dgm:cxn modelId="{9D90270A-5AE6-E94A-B97B-C013EAE48EE2}" type="presParOf" srcId="{3F9A1C58-6432-EB42-8725-197A6EA3EF8B}" destId="{B59C1F9E-372C-8B4E-BF4D-180143D89615}" srcOrd="3" destOrd="0" presId="urn:microsoft.com/office/officeart/2005/8/layout/cycle6"/>
    <dgm:cxn modelId="{432209CD-17BE-3243-907F-7734F1F7D9C7}" type="presParOf" srcId="{3F9A1C58-6432-EB42-8725-197A6EA3EF8B}" destId="{DBB730BA-B1FC-D549-B62E-62DC9B02205E}" srcOrd="4" destOrd="0" presId="urn:microsoft.com/office/officeart/2005/8/layout/cycle6"/>
    <dgm:cxn modelId="{457395FE-8DAA-D84A-8180-230A8A5B192A}" type="presParOf" srcId="{3F9A1C58-6432-EB42-8725-197A6EA3EF8B}" destId="{41C633AE-2805-B64A-9B33-67940DA50C20}" srcOrd="5" destOrd="0" presId="urn:microsoft.com/office/officeart/2005/8/layout/cycle6"/>
    <dgm:cxn modelId="{23082BF2-FF20-984E-AC4C-0E78E94123F5}" type="presParOf" srcId="{3F9A1C58-6432-EB42-8725-197A6EA3EF8B}" destId="{CAB4F894-C99D-764F-8B16-1519504F3222}" srcOrd="6" destOrd="0" presId="urn:microsoft.com/office/officeart/2005/8/layout/cycle6"/>
    <dgm:cxn modelId="{A3DEFFA3-4C25-6B4B-975D-1312E792292E}" type="presParOf" srcId="{3F9A1C58-6432-EB42-8725-197A6EA3EF8B}" destId="{722AABF6-A3F0-434A-9559-D880C21F2DFF}" srcOrd="7" destOrd="0" presId="urn:microsoft.com/office/officeart/2005/8/layout/cycle6"/>
    <dgm:cxn modelId="{66A8ACBB-C493-744A-B0D8-FBFE96EEC321}" type="presParOf" srcId="{3F9A1C58-6432-EB42-8725-197A6EA3EF8B}" destId="{698E6383-5762-8946-8BBA-C81C7F9EE52A}" srcOrd="8" destOrd="0" presId="urn:microsoft.com/office/officeart/2005/8/layout/cycle6"/>
    <dgm:cxn modelId="{622E049F-9F21-8B47-A027-CC38857140CA}" type="presParOf" srcId="{3F9A1C58-6432-EB42-8725-197A6EA3EF8B}" destId="{C9FD51EA-2178-B146-B1D7-8675E8C872CB}" srcOrd="9" destOrd="0" presId="urn:microsoft.com/office/officeart/2005/8/layout/cycle6"/>
    <dgm:cxn modelId="{846492CB-4B41-134E-85CB-1D95CF5CDAFB}" type="presParOf" srcId="{3F9A1C58-6432-EB42-8725-197A6EA3EF8B}" destId="{B97D7057-CBE0-7348-8D62-F094D2821203}" srcOrd="10" destOrd="0" presId="urn:microsoft.com/office/officeart/2005/8/layout/cycle6"/>
    <dgm:cxn modelId="{D65EF924-5D81-3241-BBC5-D2A0BA7C27CA}" type="presParOf" srcId="{3F9A1C58-6432-EB42-8725-197A6EA3EF8B}" destId="{A28C4D57-E005-F042-8643-89FB896C9A4D}" srcOrd="11" destOrd="0" presId="urn:microsoft.com/office/officeart/2005/8/layout/cycle6"/>
    <dgm:cxn modelId="{064CDCFC-98E1-C144-B01C-8871FC0D076C}" type="presParOf" srcId="{3F9A1C58-6432-EB42-8725-197A6EA3EF8B}" destId="{E568B832-8B80-3A40-AB11-BD382AE399BA}" srcOrd="12" destOrd="0" presId="urn:microsoft.com/office/officeart/2005/8/layout/cycle6"/>
    <dgm:cxn modelId="{41A58345-C7BC-A04C-987F-CB05977715A0}" type="presParOf" srcId="{3F9A1C58-6432-EB42-8725-197A6EA3EF8B}" destId="{4C0167DC-9DA6-EE43-BB84-26BB6110C860}" srcOrd="13" destOrd="0" presId="urn:microsoft.com/office/officeart/2005/8/layout/cycle6"/>
    <dgm:cxn modelId="{3D6C018A-53CB-6740-9709-9DD0BB123D1E}" type="presParOf" srcId="{3F9A1C58-6432-EB42-8725-197A6EA3EF8B}" destId="{5690ED4B-8E39-F547-9964-9BD2DCCAB9B5}" srcOrd="14" destOrd="0" presId="urn:microsoft.com/office/officeart/2005/8/layout/cycle6"/>
    <dgm:cxn modelId="{0D4D45FA-A00B-A74A-B2B7-739953657609}" type="presParOf" srcId="{3F9A1C58-6432-EB42-8725-197A6EA3EF8B}" destId="{45993B76-9FCE-6547-BF84-EEC441036579}" srcOrd="15" destOrd="0" presId="urn:microsoft.com/office/officeart/2005/8/layout/cycle6"/>
    <dgm:cxn modelId="{0373127B-5239-FE4F-A44A-617661439186}" type="presParOf" srcId="{3F9A1C58-6432-EB42-8725-197A6EA3EF8B}" destId="{CB48CD32-95FD-1F4B-AB02-67599D62050A}" srcOrd="16" destOrd="0" presId="urn:microsoft.com/office/officeart/2005/8/layout/cycle6"/>
    <dgm:cxn modelId="{45B397A8-FED9-D749-8857-D4614BEAE1DE}" type="presParOf" srcId="{3F9A1C58-6432-EB42-8725-197A6EA3EF8B}" destId="{FE87778D-8029-4241-BEBE-E43FFE29E8ED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4A022-094C-A044-B2E8-EEEB5B22C66D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AA34A99C-2483-5941-9682-FB265E20F02C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Central Africa</a:t>
          </a:r>
          <a:endParaRPr lang="en-GB" sz="2400" b="0" noProof="0" dirty="0">
            <a:latin typeface="Cambria"/>
            <a:cs typeface="Cambria"/>
          </a:endParaRPr>
        </a:p>
      </dgm:t>
    </dgm:pt>
    <dgm:pt modelId="{B95D310A-83AD-5F4C-BFE5-C77E7E59CFD9}" type="parTrans" cxnId="{7E4FBE8F-1EDA-D344-8D4C-3672A913EC6A}">
      <dgm:prSet/>
      <dgm:spPr/>
      <dgm:t>
        <a:bodyPr/>
        <a:lstStyle/>
        <a:p>
          <a:endParaRPr lang="en-GB" sz="1600" noProof="0"/>
        </a:p>
      </dgm:t>
    </dgm:pt>
    <dgm:pt modelId="{E7629FAC-39DE-3444-8630-49C1D5B9CB71}" type="sibTrans" cxnId="{7E4FBE8F-1EDA-D344-8D4C-3672A913EC6A}">
      <dgm:prSet/>
      <dgm:spPr/>
      <dgm:t>
        <a:bodyPr/>
        <a:lstStyle/>
        <a:p>
          <a:endParaRPr lang="en-GB" sz="1400" noProof="0">
            <a:solidFill>
              <a:srgbClr val="000000"/>
            </a:solidFill>
          </a:endParaRPr>
        </a:p>
      </dgm:t>
    </dgm:pt>
    <dgm:pt modelId="{5C640C6B-12D5-6647-9C65-1D37C1991AD3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Mozambique</a:t>
          </a:r>
          <a:endParaRPr lang="en-GB" sz="2400" b="0" noProof="0" dirty="0">
            <a:latin typeface="Cambria"/>
            <a:cs typeface="Cambria"/>
          </a:endParaRPr>
        </a:p>
      </dgm:t>
    </dgm:pt>
    <dgm:pt modelId="{13B7EF0E-05B2-D841-A21D-D920EB4AACFF}" type="parTrans" cxnId="{8424340E-F50B-2C41-9C94-3AA55754B182}">
      <dgm:prSet/>
      <dgm:spPr/>
      <dgm:t>
        <a:bodyPr/>
        <a:lstStyle/>
        <a:p>
          <a:endParaRPr lang="en-GB" sz="1600" noProof="0"/>
        </a:p>
      </dgm:t>
    </dgm:pt>
    <dgm:pt modelId="{7EBA3AF4-021E-3746-8229-EDAF52ED73EB}" type="sibTrans" cxnId="{8424340E-F50B-2C41-9C94-3AA55754B182}">
      <dgm:prSet/>
      <dgm:spPr/>
      <dgm:t>
        <a:bodyPr/>
        <a:lstStyle/>
        <a:p>
          <a:endParaRPr lang="en-GB" sz="1400" noProof="0">
            <a:solidFill>
              <a:srgbClr val="000000"/>
            </a:solidFill>
          </a:endParaRPr>
        </a:p>
      </dgm:t>
    </dgm:pt>
    <dgm:pt modelId="{31813FA9-5514-1D42-81B8-308BCBD5686B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Malawi</a:t>
          </a:r>
        </a:p>
      </dgm:t>
    </dgm:pt>
    <dgm:pt modelId="{AAF7E436-1BE8-9748-8BD7-3173AF571E06}" type="sibTrans" cxnId="{0F5AC048-34E0-8B49-B53A-AD5A88C136B8}">
      <dgm:prSet/>
      <dgm:spPr/>
      <dgm:t>
        <a:bodyPr/>
        <a:lstStyle/>
        <a:p>
          <a:endParaRPr lang="en-GB" sz="1400" b="1" noProof="0">
            <a:solidFill>
              <a:srgbClr val="000000"/>
            </a:solidFill>
          </a:endParaRPr>
        </a:p>
      </dgm:t>
    </dgm:pt>
    <dgm:pt modelId="{9E622338-3746-F643-BB05-623281356222}" type="parTrans" cxnId="{0F5AC048-34E0-8B49-B53A-AD5A88C136B8}">
      <dgm:prSet/>
      <dgm:spPr/>
      <dgm:t>
        <a:bodyPr/>
        <a:lstStyle/>
        <a:p>
          <a:endParaRPr lang="en-GB" sz="1600" noProof="0"/>
        </a:p>
      </dgm:t>
    </dgm:pt>
    <dgm:pt modelId="{D38ED123-9EF4-C64C-889B-13D0CBBC2AD7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Cameroon</a:t>
          </a:r>
        </a:p>
      </dgm:t>
    </dgm:pt>
    <dgm:pt modelId="{F0D60BC9-688B-5B41-9255-7C480D1F7F99}" type="sibTrans" cxnId="{09A0703B-422E-CB41-9B27-3D16ECF1E3F5}">
      <dgm:prSet/>
      <dgm:spPr/>
      <dgm:t>
        <a:bodyPr/>
        <a:lstStyle/>
        <a:p>
          <a:endParaRPr lang="en-GB" sz="1400" noProof="0">
            <a:solidFill>
              <a:srgbClr val="000000"/>
            </a:solidFill>
          </a:endParaRPr>
        </a:p>
      </dgm:t>
    </dgm:pt>
    <dgm:pt modelId="{5C116EB6-8753-3842-B684-EA24A2A3BC91}" type="parTrans" cxnId="{09A0703B-422E-CB41-9B27-3D16ECF1E3F5}">
      <dgm:prSet/>
      <dgm:spPr/>
      <dgm:t>
        <a:bodyPr/>
        <a:lstStyle/>
        <a:p>
          <a:endParaRPr lang="en-GB" sz="1600" noProof="0"/>
        </a:p>
      </dgm:t>
    </dgm:pt>
    <dgm:pt modelId="{31AD16BF-4708-6545-BE1D-C35F56277999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Teen Club for HIV pts</a:t>
          </a:r>
        </a:p>
      </dgm:t>
    </dgm:pt>
    <dgm:pt modelId="{A806948F-F4AC-BC4C-B0B4-3CB3522E77F2}" type="parTrans" cxnId="{C356CA90-8B1D-D74A-BA4A-BE799E5E5B74}">
      <dgm:prSet/>
      <dgm:spPr/>
      <dgm:t>
        <a:bodyPr/>
        <a:lstStyle/>
        <a:p>
          <a:endParaRPr lang="it-IT" sz="3600"/>
        </a:p>
      </dgm:t>
    </dgm:pt>
    <dgm:pt modelId="{C303738B-84FE-ED42-918C-08BA50649CBD}" type="sibTrans" cxnId="{C356CA90-8B1D-D74A-BA4A-BE799E5E5B74}">
      <dgm:prSet/>
      <dgm:spPr/>
      <dgm:t>
        <a:bodyPr/>
        <a:lstStyle/>
        <a:p>
          <a:endParaRPr lang="it-IT" sz="3600"/>
        </a:p>
      </dgm:t>
    </dgm:pt>
    <dgm:pt modelId="{5C23FC42-ABA1-D340-996F-8F49F49CE43D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epileptics patients</a:t>
          </a:r>
          <a:endParaRPr lang="en-GB" sz="2400" b="0" noProof="0" dirty="0">
            <a:latin typeface="Cambria"/>
            <a:cs typeface="Cambria"/>
          </a:endParaRPr>
        </a:p>
      </dgm:t>
    </dgm:pt>
    <dgm:pt modelId="{DF6822F0-6348-7842-9B99-E64C64C05F6D}" type="parTrans" cxnId="{DAFF8027-F2CD-7944-B36C-E4F998FE375B}">
      <dgm:prSet/>
      <dgm:spPr/>
      <dgm:t>
        <a:bodyPr/>
        <a:lstStyle/>
        <a:p>
          <a:endParaRPr lang="it-IT" sz="3600"/>
        </a:p>
      </dgm:t>
    </dgm:pt>
    <dgm:pt modelId="{B6E0CD87-CC75-4245-A6F7-958ABCE48AC1}" type="sibTrans" cxnId="{DAFF8027-F2CD-7944-B36C-E4F998FE375B}">
      <dgm:prSet/>
      <dgm:spPr/>
      <dgm:t>
        <a:bodyPr/>
        <a:lstStyle/>
        <a:p>
          <a:endParaRPr lang="it-IT" sz="3600"/>
        </a:p>
      </dgm:t>
    </dgm:pt>
    <dgm:pt modelId="{05683F0F-97BB-9C42-A54C-FD59F34A15C9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diabetic patients</a:t>
          </a:r>
          <a:endParaRPr lang="en-GB" sz="2400" b="0" noProof="0" dirty="0">
            <a:latin typeface="Cambria"/>
            <a:cs typeface="Cambria"/>
          </a:endParaRPr>
        </a:p>
      </dgm:t>
    </dgm:pt>
    <dgm:pt modelId="{31C7CDBD-669E-AC40-80D0-A147BC224621}" type="parTrans" cxnId="{51F6106E-509F-324B-9123-2057911C4CE8}">
      <dgm:prSet/>
      <dgm:spPr/>
      <dgm:t>
        <a:bodyPr/>
        <a:lstStyle/>
        <a:p>
          <a:endParaRPr lang="it-IT" sz="3600"/>
        </a:p>
      </dgm:t>
    </dgm:pt>
    <dgm:pt modelId="{5CE84CC4-7A89-9544-AE09-B29785906EA8}" type="sibTrans" cxnId="{51F6106E-509F-324B-9123-2057911C4CE8}">
      <dgm:prSet/>
      <dgm:spPr/>
      <dgm:t>
        <a:bodyPr/>
        <a:lstStyle/>
        <a:p>
          <a:endParaRPr lang="it-IT" sz="3600"/>
        </a:p>
      </dgm:t>
    </dgm:pt>
    <dgm:pt modelId="{E216A225-99CE-234A-91D1-B5681710A388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English classes</a:t>
          </a:r>
        </a:p>
      </dgm:t>
    </dgm:pt>
    <dgm:pt modelId="{E41817B9-C962-2C43-AF91-80BAFA145C9B}" type="parTrans" cxnId="{92A33104-458A-9548-8255-A29B7C84D922}">
      <dgm:prSet/>
      <dgm:spPr/>
      <dgm:t>
        <a:bodyPr/>
        <a:lstStyle/>
        <a:p>
          <a:endParaRPr lang="it-IT" sz="3600"/>
        </a:p>
      </dgm:t>
    </dgm:pt>
    <dgm:pt modelId="{49E2080F-7B17-C544-9D5D-AC8B92569853}" type="sibTrans" cxnId="{92A33104-458A-9548-8255-A29B7C84D922}">
      <dgm:prSet/>
      <dgm:spPr/>
      <dgm:t>
        <a:bodyPr/>
        <a:lstStyle/>
        <a:p>
          <a:endParaRPr lang="it-IT" sz="3600"/>
        </a:p>
      </dgm:t>
    </dgm:pt>
    <dgm:pt modelId="{54B5E204-2CDF-5F44-BF44-B951A91BD964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football match</a:t>
          </a:r>
        </a:p>
      </dgm:t>
    </dgm:pt>
    <dgm:pt modelId="{F0382D3B-33F2-AA42-8675-1D4F38FA3647}" type="parTrans" cxnId="{A6949B30-4FFA-4345-993A-9C0FE1BD4262}">
      <dgm:prSet/>
      <dgm:spPr/>
      <dgm:t>
        <a:bodyPr/>
        <a:lstStyle/>
        <a:p>
          <a:endParaRPr lang="it-IT" sz="3600"/>
        </a:p>
      </dgm:t>
    </dgm:pt>
    <dgm:pt modelId="{5775D64D-220C-244E-853E-1710FEE223DD}" type="sibTrans" cxnId="{A6949B30-4FFA-4345-993A-9C0FE1BD4262}">
      <dgm:prSet/>
      <dgm:spPr/>
      <dgm:t>
        <a:bodyPr/>
        <a:lstStyle/>
        <a:p>
          <a:endParaRPr lang="it-IT" sz="3600"/>
        </a:p>
      </dgm:t>
    </dgm:pt>
    <dgm:pt modelId="{5782A51E-CDCF-D540-9537-1AD5273AC967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computer training</a:t>
          </a:r>
        </a:p>
      </dgm:t>
    </dgm:pt>
    <dgm:pt modelId="{36F3E9A1-B163-E343-A68E-5D915CB1515B}" type="parTrans" cxnId="{2BBFFEE7-6CC9-994A-B06E-3843CCA8AA2A}">
      <dgm:prSet/>
      <dgm:spPr/>
      <dgm:t>
        <a:bodyPr/>
        <a:lstStyle/>
        <a:p>
          <a:endParaRPr lang="it-IT" sz="3600"/>
        </a:p>
      </dgm:t>
    </dgm:pt>
    <dgm:pt modelId="{95628169-F904-3F46-9F73-25B62508AD9C}" type="sibTrans" cxnId="{2BBFFEE7-6CC9-994A-B06E-3843CCA8AA2A}">
      <dgm:prSet/>
      <dgm:spPr/>
      <dgm:t>
        <a:bodyPr/>
        <a:lstStyle/>
        <a:p>
          <a:endParaRPr lang="it-IT" sz="3600"/>
        </a:p>
      </dgm:t>
    </dgm:pt>
    <dgm:pt modelId="{74285204-54CD-A145-8A73-0D01C3AC6113}">
      <dgm:prSet phldrT="[Testo]" custT="1"/>
      <dgm:spPr/>
      <dgm:t>
        <a:bodyPr/>
        <a:lstStyle/>
        <a:p>
          <a:r>
            <a:rPr lang="en" sz="2400" b="0" noProof="0" dirty="0">
              <a:latin typeface="Cambria"/>
              <a:cs typeface="Cambria"/>
            </a:rPr>
            <a:t>weekly meeting with HIV pts</a:t>
          </a:r>
          <a:endParaRPr lang="en-GB" sz="2400" b="0" noProof="0" dirty="0">
            <a:latin typeface="Cambria"/>
            <a:cs typeface="Cambria"/>
          </a:endParaRPr>
        </a:p>
      </dgm:t>
    </dgm:pt>
    <dgm:pt modelId="{A1258490-D2B8-CC40-AA6E-0767526948CE}" type="parTrans" cxnId="{FE0C0CC8-D529-5945-BCDB-DD5CA3E0B399}">
      <dgm:prSet/>
      <dgm:spPr/>
      <dgm:t>
        <a:bodyPr/>
        <a:lstStyle/>
        <a:p>
          <a:endParaRPr lang="it-IT" sz="3600"/>
        </a:p>
      </dgm:t>
    </dgm:pt>
    <dgm:pt modelId="{D5959601-A1A5-4340-A965-A61AA391F61E}" type="sibTrans" cxnId="{FE0C0CC8-D529-5945-BCDB-DD5CA3E0B399}">
      <dgm:prSet/>
      <dgm:spPr/>
      <dgm:t>
        <a:bodyPr/>
        <a:lstStyle/>
        <a:p>
          <a:endParaRPr lang="it-IT" sz="3600"/>
        </a:p>
      </dgm:t>
    </dgm:pt>
    <dgm:pt modelId="{B90715A1-8AF6-8249-BDE9-5F1738B4779E}" type="pres">
      <dgm:prSet presAssocID="{8564A022-094C-A044-B2E8-EEEB5B22C66D}" presName="diagram" presStyleCnt="0">
        <dgm:presLayoutVars>
          <dgm:dir/>
          <dgm:resizeHandles val="exact"/>
        </dgm:presLayoutVars>
      </dgm:prSet>
      <dgm:spPr/>
    </dgm:pt>
    <dgm:pt modelId="{7CCF8596-0B97-2F43-9141-CC5380E734D6}" type="pres">
      <dgm:prSet presAssocID="{31813FA9-5514-1D42-81B8-308BCBD5686B}" presName="node" presStyleLbl="node1" presStyleIdx="0" presStyleCnt="4">
        <dgm:presLayoutVars>
          <dgm:bulletEnabled val="1"/>
        </dgm:presLayoutVars>
      </dgm:prSet>
      <dgm:spPr/>
    </dgm:pt>
    <dgm:pt modelId="{2BD11ED2-74B3-4745-9319-0D8406E8D540}" type="pres">
      <dgm:prSet presAssocID="{AAF7E436-1BE8-9748-8BD7-3173AF571E06}" presName="sibTrans" presStyleCnt="0"/>
      <dgm:spPr/>
    </dgm:pt>
    <dgm:pt modelId="{13E9E264-CCAC-0046-A8CA-DF7DD83AEDAE}" type="pres">
      <dgm:prSet presAssocID="{AA34A99C-2483-5941-9682-FB265E20F02C}" presName="node" presStyleLbl="node1" presStyleIdx="1" presStyleCnt="4">
        <dgm:presLayoutVars>
          <dgm:bulletEnabled val="1"/>
        </dgm:presLayoutVars>
      </dgm:prSet>
      <dgm:spPr/>
    </dgm:pt>
    <dgm:pt modelId="{9C960F2E-BB45-8B48-8BD5-195074849A50}" type="pres">
      <dgm:prSet presAssocID="{E7629FAC-39DE-3444-8630-49C1D5B9CB71}" presName="sibTrans" presStyleCnt="0"/>
      <dgm:spPr/>
    </dgm:pt>
    <dgm:pt modelId="{09925F02-AFC0-B74C-B869-2C182130F086}" type="pres">
      <dgm:prSet presAssocID="{D38ED123-9EF4-C64C-889B-13D0CBBC2AD7}" presName="node" presStyleLbl="node1" presStyleIdx="2" presStyleCnt="4">
        <dgm:presLayoutVars>
          <dgm:bulletEnabled val="1"/>
        </dgm:presLayoutVars>
      </dgm:prSet>
      <dgm:spPr/>
    </dgm:pt>
    <dgm:pt modelId="{66B9E7BB-71AC-924D-A017-1F389BD402DC}" type="pres">
      <dgm:prSet presAssocID="{F0D60BC9-688B-5B41-9255-7C480D1F7F99}" presName="sibTrans" presStyleCnt="0"/>
      <dgm:spPr/>
    </dgm:pt>
    <dgm:pt modelId="{8105323B-5B4D-D94F-AA16-8582A245D457}" type="pres">
      <dgm:prSet presAssocID="{5C640C6B-12D5-6647-9C65-1D37C1991AD3}" presName="node" presStyleLbl="node1" presStyleIdx="3" presStyleCnt="4">
        <dgm:presLayoutVars>
          <dgm:bulletEnabled val="1"/>
        </dgm:presLayoutVars>
      </dgm:prSet>
      <dgm:spPr/>
    </dgm:pt>
  </dgm:ptLst>
  <dgm:cxnLst>
    <dgm:cxn modelId="{92A33104-458A-9548-8255-A29B7C84D922}" srcId="{D38ED123-9EF4-C64C-889B-13D0CBBC2AD7}" destId="{E216A225-99CE-234A-91D1-B5681710A388}" srcOrd="0" destOrd="0" parTransId="{E41817B9-C962-2C43-AF91-80BAFA145C9B}" sibTransId="{49E2080F-7B17-C544-9D5D-AC8B92569853}"/>
    <dgm:cxn modelId="{8424340E-F50B-2C41-9C94-3AA55754B182}" srcId="{8564A022-094C-A044-B2E8-EEEB5B22C66D}" destId="{5C640C6B-12D5-6647-9C65-1D37C1991AD3}" srcOrd="3" destOrd="0" parTransId="{13B7EF0E-05B2-D841-A21D-D920EB4AACFF}" sibTransId="{7EBA3AF4-021E-3746-8229-EDAF52ED73EB}"/>
    <dgm:cxn modelId="{DAFF8027-F2CD-7944-B36C-E4F998FE375B}" srcId="{AA34A99C-2483-5941-9682-FB265E20F02C}" destId="{5C23FC42-ABA1-D340-996F-8F49F49CE43D}" srcOrd="0" destOrd="0" parTransId="{DF6822F0-6348-7842-9B99-E64C64C05F6D}" sibTransId="{B6E0CD87-CC75-4245-A6F7-958ABCE48AC1}"/>
    <dgm:cxn modelId="{A6949B30-4FFA-4345-993A-9C0FE1BD4262}" srcId="{D38ED123-9EF4-C64C-889B-13D0CBBC2AD7}" destId="{54B5E204-2CDF-5F44-BF44-B951A91BD964}" srcOrd="1" destOrd="0" parTransId="{F0382D3B-33F2-AA42-8675-1D4F38FA3647}" sibTransId="{5775D64D-220C-244E-853E-1710FEE223DD}"/>
    <dgm:cxn modelId="{3252D032-953E-1E48-ACD9-07673982AFD5}" type="presOf" srcId="{5C640C6B-12D5-6647-9C65-1D37C1991AD3}" destId="{8105323B-5B4D-D94F-AA16-8582A245D457}" srcOrd="0" destOrd="0" presId="urn:microsoft.com/office/officeart/2005/8/layout/default"/>
    <dgm:cxn modelId="{09A0703B-422E-CB41-9B27-3D16ECF1E3F5}" srcId="{8564A022-094C-A044-B2E8-EEEB5B22C66D}" destId="{D38ED123-9EF4-C64C-889B-13D0CBBC2AD7}" srcOrd="2" destOrd="0" parTransId="{5C116EB6-8753-3842-B684-EA24A2A3BC91}" sibTransId="{F0D60BC9-688B-5B41-9255-7C480D1F7F99}"/>
    <dgm:cxn modelId="{358A5541-A51D-464D-86EB-9402AA086F7E}" type="presOf" srcId="{54B5E204-2CDF-5F44-BF44-B951A91BD964}" destId="{09925F02-AFC0-B74C-B869-2C182130F086}" srcOrd="0" destOrd="2" presId="urn:microsoft.com/office/officeart/2005/8/layout/default"/>
    <dgm:cxn modelId="{0F5AC048-34E0-8B49-B53A-AD5A88C136B8}" srcId="{8564A022-094C-A044-B2E8-EEEB5B22C66D}" destId="{31813FA9-5514-1D42-81B8-308BCBD5686B}" srcOrd="0" destOrd="0" parTransId="{9E622338-3746-F643-BB05-623281356222}" sibTransId="{AAF7E436-1BE8-9748-8BD7-3173AF571E06}"/>
    <dgm:cxn modelId="{01D17D57-97AC-6F4A-B044-F65F722E595D}" type="presOf" srcId="{5C23FC42-ABA1-D340-996F-8F49F49CE43D}" destId="{13E9E264-CCAC-0046-A8CA-DF7DD83AEDAE}" srcOrd="0" destOrd="1" presId="urn:microsoft.com/office/officeart/2005/8/layout/default"/>
    <dgm:cxn modelId="{6049145A-0973-D241-BFDE-60E6B55C5C3D}" type="presOf" srcId="{E216A225-99CE-234A-91D1-B5681710A388}" destId="{09925F02-AFC0-B74C-B869-2C182130F086}" srcOrd="0" destOrd="1" presId="urn:microsoft.com/office/officeart/2005/8/layout/default"/>
    <dgm:cxn modelId="{51F6106E-509F-324B-9123-2057911C4CE8}" srcId="{AA34A99C-2483-5941-9682-FB265E20F02C}" destId="{05683F0F-97BB-9C42-A54C-FD59F34A15C9}" srcOrd="1" destOrd="0" parTransId="{31C7CDBD-669E-AC40-80D0-A147BC224621}" sibTransId="{5CE84CC4-7A89-9544-AE09-B29785906EA8}"/>
    <dgm:cxn modelId="{06E9686F-BBB6-1343-A559-E093E98DF2D7}" type="presOf" srcId="{D38ED123-9EF4-C64C-889B-13D0CBBC2AD7}" destId="{09925F02-AFC0-B74C-B869-2C182130F086}" srcOrd="0" destOrd="0" presId="urn:microsoft.com/office/officeart/2005/8/layout/default"/>
    <dgm:cxn modelId="{8E344473-BBFB-7441-9AE4-2E63C589BF8F}" type="presOf" srcId="{AA34A99C-2483-5941-9682-FB265E20F02C}" destId="{13E9E264-CCAC-0046-A8CA-DF7DD83AEDAE}" srcOrd="0" destOrd="0" presId="urn:microsoft.com/office/officeart/2005/8/layout/default"/>
    <dgm:cxn modelId="{5BEE808A-C9D0-934D-996A-8977A227FDD9}" type="presOf" srcId="{05683F0F-97BB-9C42-A54C-FD59F34A15C9}" destId="{13E9E264-CCAC-0046-A8CA-DF7DD83AEDAE}" srcOrd="0" destOrd="2" presId="urn:microsoft.com/office/officeart/2005/8/layout/default"/>
    <dgm:cxn modelId="{7E4FBE8F-1EDA-D344-8D4C-3672A913EC6A}" srcId="{8564A022-094C-A044-B2E8-EEEB5B22C66D}" destId="{AA34A99C-2483-5941-9682-FB265E20F02C}" srcOrd="1" destOrd="0" parTransId="{B95D310A-83AD-5F4C-BFE5-C77E7E59CFD9}" sibTransId="{E7629FAC-39DE-3444-8630-49C1D5B9CB71}"/>
    <dgm:cxn modelId="{C356CA90-8B1D-D74A-BA4A-BE799E5E5B74}" srcId="{31813FA9-5514-1D42-81B8-308BCBD5686B}" destId="{31AD16BF-4708-6545-BE1D-C35F56277999}" srcOrd="0" destOrd="0" parTransId="{A806948F-F4AC-BC4C-B0B4-3CB3522E77F2}" sibTransId="{C303738B-84FE-ED42-918C-08BA50649CBD}"/>
    <dgm:cxn modelId="{CF2B93A9-52F7-DF4B-8A78-B29FB31A7B9B}" type="presOf" srcId="{74285204-54CD-A145-8A73-0D01C3AC6113}" destId="{8105323B-5B4D-D94F-AA16-8582A245D457}" srcOrd="0" destOrd="1" presId="urn:microsoft.com/office/officeart/2005/8/layout/default"/>
    <dgm:cxn modelId="{7ABFC1B5-7F01-1F4F-856B-82291959E64D}" type="presOf" srcId="{5782A51E-CDCF-D540-9537-1AD5273AC967}" destId="{09925F02-AFC0-B74C-B869-2C182130F086}" srcOrd="0" destOrd="3" presId="urn:microsoft.com/office/officeart/2005/8/layout/default"/>
    <dgm:cxn modelId="{FE0C0CC8-D529-5945-BCDB-DD5CA3E0B399}" srcId="{5C640C6B-12D5-6647-9C65-1D37C1991AD3}" destId="{74285204-54CD-A145-8A73-0D01C3AC6113}" srcOrd="0" destOrd="0" parTransId="{A1258490-D2B8-CC40-AA6E-0767526948CE}" sibTransId="{D5959601-A1A5-4340-A965-A61AA391F61E}"/>
    <dgm:cxn modelId="{325011C8-81FC-AF4E-92CE-7D2ACFB06B5F}" type="presOf" srcId="{31AD16BF-4708-6545-BE1D-C35F56277999}" destId="{7CCF8596-0B97-2F43-9141-CC5380E734D6}" srcOrd="0" destOrd="1" presId="urn:microsoft.com/office/officeart/2005/8/layout/default"/>
    <dgm:cxn modelId="{DA9445CE-0205-9043-BD78-5FEBFD0E5173}" type="presOf" srcId="{31813FA9-5514-1D42-81B8-308BCBD5686B}" destId="{7CCF8596-0B97-2F43-9141-CC5380E734D6}" srcOrd="0" destOrd="0" presId="urn:microsoft.com/office/officeart/2005/8/layout/default"/>
    <dgm:cxn modelId="{B12F33D7-7B9A-5F4D-8082-8E23122A4A52}" type="presOf" srcId="{8564A022-094C-A044-B2E8-EEEB5B22C66D}" destId="{B90715A1-8AF6-8249-BDE9-5F1738B4779E}" srcOrd="0" destOrd="0" presId="urn:microsoft.com/office/officeart/2005/8/layout/default"/>
    <dgm:cxn modelId="{2BBFFEE7-6CC9-994A-B06E-3843CCA8AA2A}" srcId="{D38ED123-9EF4-C64C-889B-13D0CBBC2AD7}" destId="{5782A51E-CDCF-D540-9537-1AD5273AC967}" srcOrd="2" destOrd="0" parTransId="{36F3E9A1-B163-E343-A68E-5D915CB1515B}" sibTransId="{95628169-F904-3F46-9F73-25B62508AD9C}"/>
    <dgm:cxn modelId="{6319B38C-8063-BF4B-8D9A-6AAB56F71ADE}" type="presParOf" srcId="{B90715A1-8AF6-8249-BDE9-5F1738B4779E}" destId="{7CCF8596-0B97-2F43-9141-CC5380E734D6}" srcOrd="0" destOrd="0" presId="urn:microsoft.com/office/officeart/2005/8/layout/default"/>
    <dgm:cxn modelId="{E2DFA60D-E24C-DF40-8EB6-078DD9B570D6}" type="presParOf" srcId="{B90715A1-8AF6-8249-BDE9-5F1738B4779E}" destId="{2BD11ED2-74B3-4745-9319-0D8406E8D540}" srcOrd="1" destOrd="0" presId="urn:microsoft.com/office/officeart/2005/8/layout/default"/>
    <dgm:cxn modelId="{3BAD0F54-5D52-244D-B2A9-D195008C6E5B}" type="presParOf" srcId="{B90715A1-8AF6-8249-BDE9-5F1738B4779E}" destId="{13E9E264-CCAC-0046-A8CA-DF7DD83AEDAE}" srcOrd="2" destOrd="0" presId="urn:microsoft.com/office/officeart/2005/8/layout/default"/>
    <dgm:cxn modelId="{BFC02EDE-82F8-784B-9E84-E9252C998D7C}" type="presParOf" srcId="{B90715A1-8AF6-8249-BDE9-5F1738B4779E}" destId="{9C960F2E-BB45-8B48-8BD5-195074849A50}" srcOrd="3" destOrd="0" presId="urn:microsoft.com/office/officeart/2005/8/layout/default"/>
    <dgm:cxn modelId="{79DB54AF-6F4F-C34B-9F9B-B3B261939B64}" type="presParOf" srcId="{B90715A1-8AF6-8249-BDE9-5F1738B4779E}" destId="{09925F02-AFC0-B74C-B869-2C182130F086}" srcOrd="4" destOrd="0" presId="urn:microsoft.com/office/officeart/2005/8/layout/default"/>
    <dgm:cxn modelId="{3AA7522D-09D1-9F41-B564-A0AD8D7791B9}" type="presParOf" srcId="{B90715A1-8AF6-8249-BDE9-5F1738B4779E}" destId="{66B9E7BB-71AC-924D-A017-1F389BD402DC}" srcOrd="5" destOrd="0" presId="urn:microsoft.com/office/officeart/2005/8/layout/default"/>
    <dgm:cxn modelId="{7ECD35A4-969A-D44B-9C02-4AD772760A82}" type="presParOf" srcId="{B90715A1-8AF6-8249-BDE9-5F1738B4779E}" destId="{8105323B-5B4D-D94F-AA16-8582A245D45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E01CC-DEE9-9F4B-8899-0BB4682F10E0}">
      <dsp:nvSpPr>
        <dsp:cNvPr id="0" name=""/>
        <dsp:cNvSpPr/>
      </dsp:nvSpPr>
      <dsp:spPr>
        <a:xfrm>
          <a:off x="4777119" y="2930"/>
          <a:ext cx="1398507" cy="9090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Patient</a:t>
          </a:r>
          <a:r>
            <a:rPr lang="it-IT" sz="1200" kern="1200" dirty="0"/>
            <a:t> centered- care</a:t>
          </a:r>
        </a:p>
      </dsp:txBody>
      <dsp:txXfrm>
        <a:off x="4821494" y="47305"/>
        <a:ext cx="1309757" cy="820279"/>
      </dsp:txXfrm>
    </dsp:sp>
    <dsp:sp modelId="{75928DEE-B2FC-2240-8937-688FEECA7826}">
      <dsp:nvSpPr>
        <dsp:cNvPr id="0" name=""/>
        <dsp:cNvSpPr/>
      </dsp:nvSpPr>
      <dsp:spPr>
        <a:xfrm>
          <a:off x="3333410" y="457445"/>
          <a:ext cx="4285925" cy="4285925"/>
        </a:xfrm>
        <a:custGeom>
          <a:avLst/>
          <a:gdLst/>
          <a:ahLst/>
          <a:cxnLst/>
          <a:rect l="0" t="0" r="0" b="0"/>
          <a:pathLst>
            <a:path>
              <a:moveTo>
                <a:pt x="2851167" y="120406"/>
              </a:moveTo>
              <a:arcTo wR="2142962" hR="2142962" stAng="17357873" swAng="1502579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C1F9E-372C-8B4E-BF4D-180143D89615}">
      <dsp:nvSpPr>
        <dsp:cNvPr id="0" name=""/>
        <dsp:cNvSpPr/>
      </dsp:nvSpPr>
      <dsp:spPr>
        <a:xfrm>
          <a:off x="6632979" y="1074412"/>
          <a:ext cx="1398507" cy="909029"/>
        </a:xfrm>
        <a:prstGeom prst="roundRect">
          <a:avLst/>
        </a:prstGeom>
        <a:gradFill rotWithShape="0">
          <a:gsLst>
            <a:gs pos="0">
              <a:schemeClr val="accent2">
                <a:hueOff val="1288722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2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2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Free treatment and care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Prevention therapy</a:t>
          </a:r>
        </a:p>
      </dsp:txBody>
      <dsp:txXfrm>
        <a:off x="6677354" y="1118787"/>
        <a:ext cx="1309757" cy="820279"/>
      </dsp:txXfrm>
    </dsp:sp>
    <dsp:sp modelId="{41C633AE-2805-B64A-9B33-67940DA50C20}">
      <dsp:nvSpPr>
        <dsp:cNvPr id="0" name=""/>
        <dsp:cNvSpPr/>
      </dsp:nvSpPr>
      <dsp:spPr>
        <a:xfrm>
          <a:off x="3333410" y="457445"/>
          <a:ext cx="4285925" cy="4285925"/>
        </a:xfrm>
        <a:custGeom>
          <a:avLst/>
          <a:gdLst/>
          <a:ahLst/>
          <a:cxnLst/>
          <a:rect l="0" t="0" r="0" b="0"/>
          <a:pathLst>
            <a:path>
              <a:moveTo>
                <a:pt x="4198709" y="1537823"/>
              </a:moveTo>
              <a:arcTo wR="2142962" hR="2142962" stAng="20615846" swAng="1968308"/>
            </a:path>
          </a:pathLst>
        </a:custGeom>
        <a:noFill/>
        <a:ln w="1270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4F894-C99D-764F-8B16-1519504F3222}">
      <dsp:nvSpPr>
        <dsp:cNvPr id="0" name=""/>
        <dsp:cNvSpPr/>
      </dsp:nvSpPr>
      <dsp:spPr>
        <a:xfrm>
          <a:off x="6632979" y="3217374"/>
          <a:ext cx="1398507" cy="909029"/>
        </a:xfrm>
        <a:prstGeom prst="round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Laboratory diagnostics</a:t>
          </a:r>
        </a:p>
      </dsp:txBody>
      <dsp:txXfrm>
        <a:off x="6677354" y="3261749"/>
        <a:ext cx="1309757" cy="820279"/>
      </dsp:txXfrm>
    </dsp:sp>
    <dsp:sp modelId="{698E6383-5762-8946-8BBA-C81C7F9EE52A}">
      <dsp:nvSpPr>
        <dsp:cNvPr id="0" name=""/>
        <dsp:cNvSpPr/>
      </dsp:nvSpPr>
      <dsp:spPr>
        <a:xfrm>
          <a:off x="3333410" y="457445"/>
          <a:ext cx="4285925" cy="4285925"/>
        </a:xfrm>
        <a:custGeom>
          <a:avLst/>
          <a:gdLst/>
          <a:ahLst/>
          <a:cxnLst/>
          <a:rect l="0" t="0" r="0" b="0"/>
          <a:pathLst>
            <a:path>
              <a:moveTo>
                <a:pt x="3640734" y="3675597"/>
              </a:moveTo>
              <a:arcTo wR="2142962" hR="2142962" stAng="2739548" swAng="1502579"/>
            </a:path>
          </a:pathLst>
        </a:custGeom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D51EA-2178-B146-B1D7-8675E8C872CB}">
      <dsp:nvSpPr>
        <dsp:cNvPr id="0" name=""/>
        <dsp:cNvSpPr/>
      </dsp:nvSpPr>
      <dsp:spPr>
        <a:xfrm>
          <a:off x="4777119" y="4288856"/>
          <a:ext cx="1398507" cy="909029"/>
        </a:xfrm>
        <a:prstGeom prst="roundRect">
          <a:avLst/>
        </a:prstGeom>
        <a:gradFill rotWithShape="0">
          <a:gsLst>
            <a:gs pos="0">
              <a:schemeClr val="accent2">
                <a:hueOff val="3866168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8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8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Innovation</a:t>
          </a:r>
        </a:p>
      </dsp:txBody>
      <dsp:txXfrm>
        <a:off x="4821494" y="4333231"/>
        <a:ext cx="1309757" cy="820279"/>
      </dsp:txXfrm>
    </dsp:sp>
    <dsp:sp modelId="{A28C4D57-E005-F042-8643-89FB896C9A4D}">
      <dsp:nvSpPr>
        <dsp:cNvPr id="0" name=""/>
        <dsp:cNvSpPr/>
      </dsp:nvSpPr>
      <dsp:spPr>
        <a:xfrm>
          <a:off x="3333410" y="457445"/>
          <a:ext cx="4285925" cy="4285925"/>
        </a:xfrm>
        <a:custGeom>
          <a:avLst/>
          <a:gdLst/>
          <a:ahLst/>
          <a:cxnLst/>
          <a:rect l="0" t="0" r="0" b="0"/>
          <a:pathLst>
            <a:path>
              <a:moveTo>
                <a:pt x="1434757" y="4165519"/>
              </a:moveTo>
              <a:arcTo wR="2142962" hR="2142962" stAng="6557873" swAng="1502579"/>
            </a:path>
          </a:pathLst>
        </a:custGeom>
        <a:noFill/>
        <a:ln w="1270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8B832-8B80-3A40-AB11-BD382AE399BA}">
      <dsp:nvSpPr>
        <dsp:cNvPr id="0" name=""/>
        <dsp:cNvSpPr/>
      </dsp:nvSpPr>
      <dsp:spPr>
        <a:xfrm>
          <a:off x="2921259" y="3217374"/>
          <a:ext cx="1398507" cy="909029"/>
        </a:xfrm>
        <a:prstGeom prst="roundRect">
          <a:avLst/>
        </a:prstGeom>
        <a:gradFill rotWithShape="0">
          <a:gsLst>
            <a:gs pos="0">
              <a:schemeClr val="accent2">
                <a:hueOff val="5154890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0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0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Setting up a system of excellence</a:t>
          </a:r>
        </a:p>
      </dsp:txBody>
      <dsp:txXfrm>
        <a:off x="2965634" y="3261749"/>
        <a:ext cx="1309757" cy="820279"/>
      </dsp:txXfrm>
    </dsp:sp>
    <dsp:sp modelId="{5690ED4B-8E39-F547-9964-9BD2DCCAB9B5}">
      <dsp:nvSpPr>
        <dsp:cNvPr id="0" name=""/>
        <dsp:cNvSpPr/>
      </dsp:nvSpPr>
      <dsp:spPr>
        <a:xfrm>
          <a:off x="3333410" y="457445"/>
          <a:ext cx="4285925" cy="4285925"/>
        </a:xfrm>
        <a:custGeom>
          <a:avLst/>
          <a:gdLst/>
          <a:ahLst/>
          <a:cxnLst/>
          <a:rect l="0" t="0" r="0" b="0"/>
          <a:pathLst>
            <a:path>
              <a:moveTo>
                <a:pt x="87215" y="2748102"/>
              </a:moveTo>
              <a:arcTo wR="2142962" hR="2142962" stAng="9815846" swAng="1968308"/>
            </a:path>
          </a:pathLst>
        </a:custGeom>
        <a:noFill/>
        <a:ln w="1270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93B76-9FCE-6547-BF84-EEC441036579}">
      <dsp:nvSpPr>
        <dsp:cNvPr id="0" name=""/>
        <dsp:cNvSpPr/>
      </dsp:nvSpPr>
      <dsp:spPr>
        <a:xfrm>
          <a:off x="2921259" y="1074412"/>
          <a:ext cx="1398507" cy="909029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Continuous</a:t>
          </a:r>
          <a:r>
            <a:rPr lang="it-IT" sz="1200" kern="1200" dirty="0"/>
            <a:t> Professional Development &amp; </a:t>
          </a:r>
          <a:r>
            <a:rPr lang="it-IT" sz="1200" kern="1200" dirty="0" err="1"/>
            <a:t>Research</a:t>
          </a:r>
          <a:endParaRPr lang="it-IT" sz="1200" kern="1200" dirty="0"/>
        </a:p>
      </dsp:txBody>
      <dsp:txXfrm>
        <a:off x="2965634" y="1118787"/>
        <a:ext cx="1309757" cy="820279"/>
      </dsp:txXfrm>
    </dsp:sp>
    <dsp:sp modelId="{FE87778D-8029-4241-BEBE-E43FFE29E8ED}">
      <dsp:nvSpPr>
        <dsp:cNvPr id="0" name=""/>
        <dsp:cNvSpPr/>
      </dsp:nvSpPr>
      <dsp:spPr>
        <a:xfrm>
          <a:off x="3333410" y="457445"/>
          <a:ext cx="4285925" cy="4285925"/>
        </a:xfrm>
        <a:custGeom>
          <a:avLst/>
          <a:gdLst/>
          <a:ahLst/>
          <a:cxnLst/>
          <a:rect l="0" t="0" r="0" b="0"/>
          <a:pathLst>
            <a:path>
              <a:moveTo>
                <a:pt x="645191" y="610327"/>
              </a:moveTo>
              <a:arcTo wR="2142962" hR="2142962" stAng="13539548" swAng="1502579"/>
            </a:path>
          </a:pathLst>
        </a:custGeom>
        <a:noFill/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F8596-0B97-2F43-9141-CC5380E734D6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0" kern="1200" noProof="0" dirty="0">
              <a:latin typeface="Cambria"/>
              <a:cs typeface="Cambria"/>
            </a:rPr>
            <a:t>Malawi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Teen Club for HIV pts</a:t>
          </a:r>
        </a:p>
      </dsp:txBody>
      <dsp:txXfrm>
        <a:off x="1748064" y="2975"/>
        <a:ext cx="3342605" cy="2005563"/>
      </dsp:txXfrm>
    </dsp:sp>
    <dsp:sp modelId="{13E9E264-CCAC-0046-A8CA-DF7DD83AEDAE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0" kern="1200" noProof="0" dirty="0">
              <a:latin typeface="Cambria"/>
              <a:cs typeface="Cambria"/>
            </a:rPr>
            <a:t>Central Africa</a:t>
          </a:r>
          <a:endParaRPr lang="en-GB" sz="2400" b="0" kern="1200" noProof="0" dirty="0">
            <a:latin typeface="Cambria"/>
            <a:cs typeface="Cambri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epileptics patients</a:t>
          </a:r>
          <a:endParaRPr lang="en-GB" sz="2400" b="0" kern="1200" noProof="0" dirty="0">
            <a:latin typeface="Cambria"/>
            <a:cs typeface="Cambri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diabetic patients</a:t>
          </a:r>
          <a:endParaRPr lang="en-GB" sz="2400" b="0" kern="1200" noProof="0" dirty="0">
            <a:latin typeface="Cambria"/>
            <a:cs typeface="Cambria"/>
          </a:endParaRPr>
        </a:p>
      </dsp:txBody>
      <dsp:txXfrm>
        <a:off x="5424930" y="2975"/>
        <a:ext cx="3342605" cy="2005563"/>
      </dsp:txXfrm>
    </dsp:sp>
    <dsp:sp modelId="{09925F02-AFC0-B74C-B869-2C182130F086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0" kern="1200" noProof="0" dirty="0">
              <a:latin typeface="Cambria"/>
              <a:cs typeface="Cambria"/>
            </a:rPr>
            <a:t>Cameroon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English classes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football match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computer training</a:t>
          </a:r>
        </a:p>
      </dsp:txBody>
      <dsp:txXfrm>
        <a:off x="1748064" y="2342799"/>
        <a:ext cx="3342605" cy="2005563"/>
      </dsp:txXfrm>
    </dsp:sp>
    <dsp:sp modelId="{8105323B-5B4D-D94F-AA16-8582A245D457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0" kern="1200" noProof="0" dirty="0">
              <a:latin typeface="Cambria"/>
              <a:cs typeface="Cambria"/>
            </a:rPr>
            <a:t>Mozambique</a:t>
          </a:r>
          <a:endParaRPr lang="en-GB" sz="2400" b="0" kern="1200" noProof="0" dirty="0">
            <a:latin typeface="Cambria"/>
            <a:cs typeface="Cambria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400" b="0" kern="1200" noProof="0" dirty="0">
              <a:latin typeface="Cambria"/>
              <a:cs typeface="Cambria"/>
            </a:rPr>
            <a:t>weekly meeting with HIV pts</a:t>
          </a:r>
          <a:endParaRPr lang="en-GB" sz="2400" b="0" kern="1200" noProof="0" dirty="0">
            <a:latin typeface="Cambria"/>
            <a:cs typeface="Cambria"/>
          </a:endParaRPr>
        </a:p>
      </dsp:txBody>
      <dsp:txXfrm>
        <a:off x="5424930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4874B-8EC0-427A-8787-1BBEB289D4F2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2FA0D-0491-46E4-81AE-13D94811C2E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rug_Resource_Enhancement_against_Aids_and_Malnutri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8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-EMTC mother group food cooking demonstration emphasizing the use of foods that are grown or found locally, making healthy eating accessible and sustainable for the communities.</a:t>
            </a:r>
          </a:p>
          <a:p>
            <a:r>
              <a:rPr lang="en-US" dirty="0"/>
              <a:t>- Also use as a means of boosting incomes EX: soya milk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7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Mentor support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8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Religious leaders male champions orientation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2FA0D-0491-46E4-81AE-13D94811C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27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Male clinic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22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Youth champions Cervical cancer awareness football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12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Mobile awareness,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2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42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Laboratory </a:t>
            </a:r>
            <a:r>
              <a:rPr lang="en-US" dirty="0" err="1"/>
              <a:t>accrediation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D2D7E-75E0-4B4D-808A-E6577787DE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88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Dream started as HIV and malnutrition care institution as we both are immune suppressed conditions under Dream , </a:t>
            </a:r>
            <a:r>
              <a:rPr lang="en-US" b="1" dirty="0"/>
              <a:t>D</a:t>
            </a:r>
            <a:r>
              <a:rPr lang="en-US" dirty="0"/>
              <a:t>rug </a:t>
            </a:r>
            <a:r>
              <a:rPr lang="en-US" b="1" dirty="0"/>
              <a:t>R</a:t>
            </a:r>
            <a:r>
              <a:rPr lang="en-US" dirty="0"/>
              <a:t>esource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nhancement </a:t>
            </a:r>
            <a:r>
              <a:rPr lang="en-US" dirty="0"/>
              <a:t>against </a:t>
            </a:r>
            <a:r>
              <a:rPr lang="en-US" b="1" dirty="0"/>
              <a:t>A</a:t>
            </a:r>
            <a:r>
              <a:rPr lang="en-US" dirty="0"/>
              <a:t>ids and </a:t>
            </a:r>
            <a:r>
              <a:rPr lang="en-US" b="1" dirty="0"/>
              <a:t>M</a:t>
            </a:r>
            <a:r>
              <a:rPr lang="en-US" dirty="0"/>
              <a:t>alnutrition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in 2015 Dream became a global health care institution covering communicable and none know communicable diseases under Dream2.0 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iseases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elief Through Excellent and Advanced Means.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2FA0D-0491-46E4-81AE-13D94811C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8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48DA5-9D33-B5A0-CE73-8572C0681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A62CB-CEE8-0090-5D1A-0C3285D8A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619BEB-E7D7-C2B7-778A-DD9F3B8D4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Dream started as HIV and malnutrition care institution as we both are immune suppressed conditions under Dream , </a:t>
            </a:r>
            <a:r>
              <a:rPr lang="en-US" b="1" dirty="0"/>
              <a:t>D</a:t>
            </a:r>
            <a:r>
              <a:rPr lang="en-US" dirty="0"/>
              <a:t>rug </a:t>
            </a:r>
            <a:r>
              <a:rPr lang="en-US" b="1" dirty="0"/>
              <a:t>R</a:t>
            </a:r>
            <a:r>
              <a:rPr lang="en-US" dirty="0"/>
              <a:t>esource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nhancement </a:t>
            </a:r>
            <a:r>
              <a:rPr lang="en-US" dirty="0"/>
              <a:t>against </a:t>
            </a:r>
            <a:r>
              <a:rPr lang="en-US" b="1" dirty="0"/>
              <a:t>A</a:t>
            </a:r>
            <a:r>
              <a:rPr lang="en-US" dirty="0"/>
              <a:t>ids and </a:t>
            </a:r>
            <a:r>
              <a:rPr lang="en-US" b="1" dirty="0"/>
              <a:t>M</a:t>
            </a:r>
            <a:r>
              <a:rPr lang="en-US" dirty="0"/>
              <a:t>alnutrition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Then in 2015 Dream became a global health care institution covering communicable and none know communicable diseases under Dream2.0 ,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iseases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elief Through Excellent and Advanced Means.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6872F-2E05-48E4-E6F6-95E0EC491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2FA0D-0491-46E4-81AE-13D94811C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0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0F8C5-1E9A-645C-744D-11D19819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2EBB4A-05C2-B9EF-D021-25EE5BE34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8266B-9AAD-DD41-6334-8A39B6CAF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Malawi is one of the 1o countries where Dream </a:t>
            </a:r>
            <a:r>
              <a:rPr lang="en-US" dirty="0" err="1"/>
              <a:t>oparates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344D0-4F49-7288-4555-5AD173760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2DEAD-B5EF-274A-BBF1-0258500E8BC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9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DREAM  (Drug Resource Enhancement against Aids and Malnutrition)  to Dream 2.0 (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Disease Relief through Excellent and Advanced Means)</a:t>
            </a:r>
            <a:endParaRPr lang="en-US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2FA0D-0491-46E4-81AE-13D94811C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415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6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1665-BD61-E8E0-4758-31F7878C0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46EB9-14E8-DA81-55B4-C11CDFBFB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70186-D497-007B-3750-EBD9B0C4F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90/70/90 cervical cancer elimination goals by 2030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DBAB7-560E-C639-90C4-37FC82F1E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2DEAD-B5EF-274A-BBF1-0258500E8BC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99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FEFEC-33A5-3094-3820-21E1A9CC1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C367C-6D17-49C1-5F9D-C523A39CA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23D05-526E-ECDB-FF6E-6B854BFC7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CD4 and VL in HIV patient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DCBFF-371D-FE43-A87A-E98413A16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D2D7E-75E0-4B4D-808A-E6577787DED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7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?</a:t>
            </a:r>
          </a:p>
          <a:p>
            <a:r>
              <a:rPr lang="en-US" dirty="0"/>
              <a:t>-Friendship as service providers attitude toward client has impact on treatment outcomes. Stigma in H/C </a:t>
            </a:r>
            <a:r>
              <a:rPr lang="en-US"/>
              <a:t>and community</a:t>
            </a:r>
            <a:endParaRPr lang="en-US" dirty="0"/>
          </a:p>
          <a:p>
            <a:r>
              <a:rPr lang="en-US" dirty="0"/>
              <a:t>-Community awareness, testing , screening and care</a:t>
            </a:r>
          </a:p>
          <a:p>
            <a:r>
              <a:rPr lang="en-US" dirty="0"/>
              <a:t>-Expert clients</a:t>
            </a:r>
          </a:p>
          <a:p>
            <a:endParaRPr lang="en-US" dirty="0"/>
          </a:p>
          <a:p>
            <a:r>
              <a:rPr lang="en-US" dirty="0"/>
              <a:t>Youth ,men and women champion including community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2FA0D-0491-46E4-81AE-13D94811C2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EAB703-04DD-A3DE-7F21-35833D39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C31FA-00D4-01DE-A189-59E0C3E25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3CA3D7-CCDE-892B-61DF-B942C3F2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E2544D-671E-B356-A732-79530CDC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56C6D9-76C6-E2C7-913D-9EEB63EC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077C6D1F-144A-D64C-3621-6C198A76A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50" y="0"/>
            <a:ext cx="2658300" cy="10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0C73A-28FD-AC90-6A95-DB9B2423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29B17CF-F7D6-7383-B4CA-91FE68ECB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A63D3A-4DEA-DD64-B815-E26923DD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8CA9A4-856C-AFC0-77CF-84606A2D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D5A88A-E1B2-1C45-8578-0ABA7414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2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283D4BF-8D51-8A48-9C4F-6DA9DBE85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85ED25-1FB1-4FBC-AB1E-C7C7E2C0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A43B5-7D6D-2DD7-5094-8FB5FE1A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6A2B0B-98BC-A8C8-2381-6CFB348A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0122A-F542-47CD-80B4-FE0EB68F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4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DB114-70DB-97B2-C700-EF98B7A7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303"/>
            <a:ext cx="4900863" cy="21735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9FE436-F1B9-3DA3-4529-52D3639EB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56394"/>
            <a:ext cx="52578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A08583-163F-90EE-DD1C-70312E06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Rome, 24/01/25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6B13C16-C116-B9B7-768A-85CC47CFE48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52500" y="3728028"/>
            <a:ext cx="4900863" cy="21735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E19F313-B6CE-F312-CEBF-F36EEEBF9269}"/>
              </a:ext>
            </a:extLst>
          </p:cNvPr>
          <p:cNvSpPr txBox="1">
            <a:spLocks/>
          </p:cNvSpPr>
          <p:nvPr userDrawn="1"/>
        </p:nvSpPr>
        <p:spPr>
          <a:xfrm>
            <a:off x="3183618" y="114299"/>
            <a:ext cx="581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355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1800" b="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Defeating HIV in Africa:</a:t>
            </a:r>
            <a:r>
              <a:rPr lang="it-IT" sz="1800" b="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1800" b="0" kern="1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 Achievable Goal</a:t>
            </a:r>
            <a:endParaRPr lang="it-IT" sz="1800" b="0" kern="100" dirty="0">
              <a:solidFill>
                <a:schemeClr val="bg2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424EECED-F0CF-3B3C-C257-952EE39E03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1F96703-79A4-A07A-2D2D-ABEDA7FCD7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1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CB09A-CA96-76DB-20A1-28104E81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E4A0AB-6EFE-2FEC-14C5-E1C889325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6E3FB4-0241-E232-8AEE-11629996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05BF7-9C14-9DC4-0AE1-3967AF6E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A8D3CD-7E6B-60F0-3DA2-74EA0EBF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7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C79CD469-7756-F266-97DF-5D15B9F693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3DBA1B1-4186-9B34-E26C-91D5B231CE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3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8BCD79-189F-E239-CE60-7F5FD79A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22FBAC-2804-A6CE-6652-D53A4E2D5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04F5CB-7655-710B-5A91-1ECE2473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A2387F-54D8-EF5A-A7D9-4BEB8150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E2E115-9FAB-51E3-93C6-4962AF39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7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38C52D2D-54E1-9C7B-FB3B-810431B7E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7B41A79-464B-C4CF-B76E-FAD7DF743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4926B-80BA-75DF-68A6-A0EBAB70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48A1A-5DE9-7420-A25C-6B1270917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3445AB-38B2-EFF7-54C5-09B2516DF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56856A-0DAE-DE59-1A4A-05C257E2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5CC67F-1CE9-9128-2B9B-4D969915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4FAB5E-0DEE-636C-FC3C-7346D1D2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493F118B-6EB9-33AE-BCBE-BB6E0B95C3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EFB26FA-021B-F37A-8B6B-96516F9CEB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5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58C5A-F5A0-1619-DC9D-927D0952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CA5A90-E4FE-1309-89C6-271764DD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49346B-A68E-DFBB-2D07-198E96044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CC98AA-A3AD-C6FD-34A9-D3A1A3E00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0EBA45-C001-3066-0C7E-519B2A8CF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4F727D-E78B-B51F-F89A-62DE383E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A33FD4-8389-E9ED-DE1A-EDF7925C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3C52F0-5C45-605F-EBE3-BA958561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10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EFA2AD13-3660-4FFC-242D-ECD8E8735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FE507F1-6267-6D54-8CFA-066966592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9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B55A4-C5B5-A870-9324-08DE6A23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29F953-FF5E-6A24-AC80-97A2E3A7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14196B-C769-ACA1-1555-CDE8117F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F72CCA-5152-A62A-D008-447620F05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6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00D8FE66-E24F-8643-F8EE-7E08DF326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27D7198-8A3F-7B3D-207E-D9E8C0087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B74D23-0B24-49E8-0848-A1CDAD46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C5616C-5E71-895D-9FD5-993ADDBF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13BBB9-AB86-20B5-568A-8AC162C1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5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9299A16E-2D39-F2F5-01BF-1EF4012FC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5EF000D-D283-4512-C426-467DC5F4ED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77ADE2-4FB2-C9B1-CFB4-5585035F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0E314F-1046-643B-E8C2-F6CDAB33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623F6A-7E5B-2ACD-C278-8D7699F3E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F2F14F-72DA-DC20-D3D0-EBDEEDF6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137993-055E-A643-8B81-A688C2D0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31A3BA-5C94-AC87-5935-E7E81374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7EB66CD4-2486-251B-9877-88CBFEC672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C8AC29F-50BF-1380-3183-824C18423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FDAE3-226A-E482-106E-86F2D16A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725669-86BE-7206-89B8-C73A2AF24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37F53B0-8FD1-F42E-28EF-B4F35272E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C3C20B-2FB8-598B-DD02-80011E163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49A5AA-2C25-4282-83A5-14701EE9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EF7EDE-EAD2-7FFF-11D8-C733F078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8" name="Picture 4" descr="A red ribbon and black text&#10;&#10;AI-generated content may be incorrect.">
            <a:extLst>
              <a:ext uri="{FF2B5EF4-FFF2-40B4-BE49-F238E27FC236}">
                <a16:creationId xmlns:a16="http://schemas.microsoft.com/office/drawing/2014/main" id="{F655CAD6-DB4A-5459-3FC4-6F7EB02CC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60" y="0"/>
            <a:ext cx="2073639" cy="8460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DECECB1-90B9-FCB7-53DE-64D649C709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504" y="6126310"/>
            <a:ext cx="1790400" cy="6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2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D6B24E-5216-C0D9-CCD1-6A84B6D0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6F6D7-2C19-19DB-EB64-B41F6C10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46A233-58A1-E35D-0668-C2A6B3B47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7223E-650F-4073-96C8-3EAA134EE79E}" type="datetimeFigureOut">
              <a:rPr lang="en-US" smtClean="0"/>
              <a:t>7/13/25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31931C-49EA-0DF2-7A8C-938C0285F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B6A233-3295-2FB1-2CA4-B8D674B31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7216C-5FF3-431E-86FE-211A02E9786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8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321" y="2388477"/>
            <a:ext cx="10205358" cy="96202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5400" b="1" dirty="0">
                <a:latin typeface="+mn-lt"/>
                <a:cs typeface="Arial" panose="020B0604020202020204" pitchFamily="34" charset="0"/>
              </a:rPr>
              <a:t>LESSONS LEARNED </a:t>
            </a:r>
            <a:br>
              <a:rPr lang="en-GB" sz="5400" b="1" dirty="0">
                <a:latin typeface="+mn-lt"/>
                <a:cs typeface="Arial" panose="020B0604020202020204" pitchFamily="34" charset="0"/>
              </a:rPr>
            </a:br>
            <a:r>
              <a:rPr lang="en-GB" sz="5400" b="1" dirty="0">
                <a:latin typeface="+mn-lt"/>
                <a:cs typeface="Arial" panose="020B0604020202020204" pitchFamily="34" charset="0"/>
              </a:rPr>
              <a:t>DREAM PROGRAM  IN MALAWI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079" y="3945202"/>
            <a:ext cx="8879841" cy="1096899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Dr HAWA MAMARY SANGARE</a:t>
            </a:r>
          </a:p>
          <a:p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30A4-EE14-E306-DE10-0FF4BA67A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79" y="5304728"/>
            <a:ext cx="2621204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821" y="4972656"/>
            <a:ext cx="2254452" cy="1626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86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AC69-8FF2-4B1D-AB4A-9A899CB3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success in HIV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C2B2-2AB8-46C4-9C55-6E1A25FFD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388" y="185771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dirty="0">
                <a:ea typeface="+mj-ea"/>
                <a:cs typeface="+mj-cs"/>
              </a:rPr>
              <a:t>EMTCT </a:t>
            </a:r>
            <a:r>
              <a:rPr lang="it-IT" dirty="0" err="1">
                <a:ea typeface="+mj-ea"/>
                <a:cs typeface="+mj-cs"/>
              </a:rPr>
              <a:t>consistently</a:t>
            </a:r>
            <a:r>
              <a:rPr lang="it-IT" dirty="0">
                <a:ea typeface="+mj-ea"/>
                <a:cs typeface="+mj-cs"/>
              </a:rPr>
              <a:t>  &lt;1%</a:t>
            </a:r>
          </a:p>
          <a:p>
            <a:pPr marL="0" indent="0">
              <a:buNone/>
            </a:pPr>
            <a:endParaRPr lang="it-IT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dirty="0" err="1">
                <a:ea typeface="+mj-ea"/>
                <a:cs typeface="+mj-cs"/>
              </a:rPr>
              <a:t>Retention</a:t>
            </a:r>
            <a:r>
              <a:rPr lang="it-IT" dirty="0">
                <a:ea typeface="+mj-ea"/>
                <a:cs typeface="+mj-cs"/>
              </a:rPr>
              <a:t> in care: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it-IT" dirty="0">
                <a:ea typeface="+mj-ea"/>
                <a:cs typeface="+mj-cs"/>
              </a:rPr>
              <a:t> 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92% to 95%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it-IT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it-IT" dirty="0" err="1">
                <a:ea typeface="+mj-ea"/>
                <a:cs typeface="+mj-cs"/>
              </a:rPr>
              <a:t>Well</a:t>
            </a:r>
            <a:r>
              <a:rPr lang="it-IT" dirty="0">
                <a:ea typeface="+mj-ea"/>
                <a:cs typeface="+mj-cs"/>
              </a:rPr>
              <a:t> </a:t>
            </a:r>
            <a:r>
              <a:rPr lang="it-IT" dirty="0" err="1">
                <a:ea typeface="+mj-ea"/>
                <a:cs typeface="+mj-cs"/>
              </a:rPr>
              <a:t>established</a:t>
            </a:r>
            <a:r>
              <a:rPr lang="it-IT" dirty="0">
                <a:ea typeface="+mj-ea"/>
                <a:cs typeface="+mj-cs"/>
              </a:rPr>
              <a:t> HIV &amp; </a:t>
            </a:r>
            <a:r>
              <a:rPr lang="it-IT" dirty="0" err="1">
                <a:ea typeface="+mj-ea"/>
                <a:cs typeface="+mj-cs"/>
              </a:rPr>
              <a:t>NCDschampions</a:t>
            </a:r>
            <a:endParaRPr lang="it-IT" dirty="0">
              <a:ea typeface="+mj-ea"/>
              <a:cs typeface="+mj-cs"/>
            </a:endParaRPr>
          </a:p>
        </p:txBody>
      </p:sp>
      <p:pic>
        <p:nvPicPr>
          <p:cNvPr id="8" name="Segnaposto contenuto 3">
            <a:extLst>
              <a:ext uri="{FF2B5EF4-FFF2-40B4-BE49-F238E27FC236}">
                <a16:creationId xmlns:a16="http://schemas.microsoft.com/office/drawing/2014/main" id="{A21E231C-CD95-4C43-C2EE-94C53B4B8B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027" y="1690688"/>
            <a:ext cx="4530773" cy="50475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032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133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3">
            <a:extLst>
              <a:ext uri="{FF2B5EF4-FFF2-40B4-BE49-F238E27FC236}">
                <a16:creationId xmlns:a16="http://schemas.microsoft.com/office/drawing/2014/main" id="{3291967B-AFEA-4FCC-3A26-2C7C80FB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Differentiated Services Delivery (DSD)</a:t>
            </a:r>
            <a:br>
              <a:rPr lang="en" dirty="0"/>
            </a:br>
            <a:r>
              <a:rPr lang="en" dirty="0"/>
              <a:t>for HIV+ adolescents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029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95CE9-9EF8-685A-8846-9B65AE4BEC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363" y="382588"/>
            <a:ext cx="11450637" cy="739775"/>
          </a:xfrm>
        </p:spPr>
        <p:txBody>
          <a:bodyPr>
            <a:normAutofit fontScale="90000"/>
          </a:bodyPr>
          <a:lstStyle/>
          <a:p>
            <a:r>
              <a:rPr lang="en" dirty="0"/>
              <a:t>Differentiated Services Delivery (DSD)</a:t>
            </a:r>
            <a:br>
              <a:rPr lang="en" dirty="0"/>
            </a:br>
            <a:r>
              <a:rPr lang="en" dirty="0"/>
              <a:t>for HIV+ adolescents</a:t>
            </a:r>
          </a:p>
        </p:txBody>
      </p:sp>
      <p:pic>
        <p:nvPicPr>
          <p:cNvPr id="7" name="Immagine 6" descr="Immagine che contiene testo, schermata, diagramma, numero&#10;&#10;Descrizione generata automaticamente">
            <a:extLst>
              <a:ext uri="{FF2B5EF4-FFF2-40B4-BE49-F238E27FC236}">
                <a16:creationId xmlns:a16="http://schemas.microsoft.com/office/drawing/2014/main" id="{5B0BBB22-60C6-1134-3EC0-2D872EDF16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909" y="2018890"/>
            <a:ext cx="4989881" cy="3955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Immagine che contiene testo, schermata, Carattere, informazione&#10;&#10;Descrizione generata automaticamente">
            <a:extLst>
              <a:ext uri="{FF2B5EF4-FFF2-40B4-BE49-F238E27FC236}">
                <a16:creationId xmlns:a16="http://schemas.microsoft.com/office/drawing/2014/main" id="{52781833-DA38-E9AB-4A55-A63B90D61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257" y="799606"/>
            <a:ext cx="3432787" cy="1588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8C01B3-FBC2-9D53-14A4-D74CED0BAAC8}"/>
              </a:ext>
            </a:extLst>
          </p:cNvPr>
          <p:cNvSpPr txBox="1"/>
          <p:nvPr/>
        </p:nvSpPr>
        <p:spPr>
          <a:xfrm>
            <a:off x="374299" y="1594061"/>
            <a:ext cx="6455843" cy="507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/>
              <a:t>Malawi:</a:t>
            </a:r>
          </a:p>
          <a:p>
            <a:pPr marL="380990" indent="-380990">
              <a:buFontTx/>
              <a:buChar char="-"/>
            </a:pPr>
            <a:r>
              <a:rPr lang="en" sz="1600" b="1" dirty="0"/>
              <a:t>425 HIV+ patients aged 10-19 years</a:t>
            </a:r>
          </a:p>
          <a:p>
            <a:pPr marL="380990" indent="-380990">
              <a:buFontTx/>
              <a:buChar char="-"/>
            </a:pPr>
            <a:r>
              <a:rPr lang="en" sz="1600" dirty="0"/>
              <a:t>DREAM Centre Blantyre</a:t>
            </a:r>
          </a:p>
          <a:p>
            <a:pPr marL="380990" indent="-380990">
              <a:buFontTx/>
              <a:buChar char="-"/>
            </a:pPr>
            <a:r>
              <a:rPr lang="en" sz="1600" dirty="0"/>
              <a:t>Since December 2016, specific service for adolescents:</a:t>
            </a:r>
          </a:p>
          <a:p>
            <a:pPr marL="990575" lvl="1" indent="-380990">
              <a:buFontTx/>
              <a:buChar char="-"/>
            </a:pPr>
            <a:r>
              <a:rPr lang="en" sz="1600" dirty="0">
                <a:latin typeface="AdvTTd027cc2c"/>
              </a:rPr>
              <a:t>Special day for teenagers</a:t>
            </a:r>
          </a:p>
          <a:p>
            <a:pPr marL="990575" lvl="1" indent="-380990">
              <a:buFontTx/>
              <a:buChar char="-"/>
            </a:pPr>
            <a:r>
              <a:rPr lang="en" sz="1600" dirty="0">
                <a:latin typeface="AdvTTd027cc2c"/>
              </a:rPr>
              <a:t>Involvement of </a:t>
            </a:r>
            <a:r>
              <a:rPr lang="en" sz="1600" dirty="0" err="1">
                <a:latin typeface="AdvTTd027cc2c"/>
              </a:rPr>
              <a:t>youth </a:t>
            </a:r>
            <a:r>
              <a:rPr lang="en" sz="1600" dirty="0">
                <a:latin typeface="AdvTTd027cc2c"/>
              </a:rPr>
              <a:t>leaders (peer-to-peer)</a:t>
            </a:r>
          </a:p>
          <a:p>
            <a:pPr marL="990575" lvl="1" indent="-380990">
              <a:buFontTx/>
              <a:buChar char="-"/>
            </a:pPr>
            <a:r>
              <a:rPr lang="en" sz="1600" dirty="0">
                <a:latin typeface="AdvTTd027cc2c"/>
              </a:rPr>
              <a:t>Non-clinical activities included in the center (theater, teen clubs, etc.)</a:t>
            </a:r>
          </a:p>
          <a:p>
            <a:endParaRPr lang="it-IT" sz="1600" dirty="0"/>
          </a:p>
          <a:p>
            <a:r>
              <a:rPr lang="en" sz="1600" b="1" dirty="0"/>
              <a:t>After 1 year from the start of service:</a:t>
            </a:r>
          </a:p>
          <a:p>
            <a:pPr marL="228594" indent="-228594">
              <a:buFontTx/>
              <a:buChar char="-"/>
            </a:pPr>
            <a:r>
              <a:rPr lang="en" sz="1600" b="1" dirty="0" err="1"/>
              <a:t>Retention </a:t>
            </a:r>
            <a:r>
              <a:rPr lang="en" sz="1600" b="1" dirty="0"/>
              <a:t>in care 94.8%</a:t>
            </a:r>
          </a:p>
          <a:p>
            <a:pPr marL="228594" indent="-228594">
              <a:buFontTx/>
              <a:buChar char="-"/>
            </a:pPr>
            <a:r>
              <a:rPr lang="en" sz="1600" b="1" dirty="0"/>
              <a:t>50.6% improved nutritional status (BAZ) (70.2% of initially malnourished patients)</a:t>
            </a:r>
          </a:p>
          <a:p>
            <a:pPr marL="228594" indent="-228594">
              <a:buFontTx/>
              <a:buChar char="-"/>
            </a:pPr>
            <a:r>
              <a:rPr lang="en" sz="1600" b="1" dirty="0"/>
              <a:t>79.0% had VL </a:t>
            </a:r>
            <a:r>
              <a:rPr lang="en" sz="1600" b="1" dirty="0" err="1"/>
              <a:t>undetectable</a:t>
            </a:r>
            <a:endParaRPr lang="it-IT" sz="1600" b="1" dirty="0"/>
          </a:p>
          <a:p>
            <a:pPr marL="228594" indent="-228594">
              <a:buFontTx/>
              <a:buChar char="-"/>
            </a:pPr>
            <a:endParaRPr lang="it-IT" sz="1400" dirty="0"/>
          </a:p>
          <a:p>
            <a:endParaRPr lang="it-IT" sz="1400" dirty="0"/>
          </a:p>
          <a:p>
            <a:r>
              <a:rPr lang="en" sz="1467" i="1" dirty="0">
                <a:latin typeface="AdvTTd027cc2c"/>
              </a:rPr>
              <a:t>«Data from the DREAM </a:t>
            </a:r>
            <a:r>
              <a:rPr lang="en" sz="1467" i="1" dirty="0" err="1">
                <a:latin typeface="AdvTTd027cc2c"/>
              </a:rPr>
              <a:t>program </a:t>
            </a:r>
            <a:r>
              <a:rPr lang="en" sz="1467" i="1" dirty="0">
                <a:latin typeface="AdvTTd027cc2c"/>
              </a:rPr>
              <a:t>shows the </a:t>
            </a:r>
            <a:r>
              <a:rPr lang="en" sz="1467" i="1" dirty="0" err="1">
                <a:latin typeface="AdvTTd027cc2c"/>
              </a:rPr>
              <a:t>effectiveness </a:t>
            </a:r>
            <a:r>
              <a:rPr lang="en" sz="1467" i="1" dirty="0">
                <a:latin typeface="AdvTTd027cc2c"/>
              </a:rPr>
              <a:t>of</a:t>
            </a:r>
          </a:p>
          <a:p>
            <a:r>
              <a:rPr lang="en" sz="1467" i="1" dirty="0">
                <a:latin typeface="AdvTTd027cc2c"/>
              </a:rPr>
              <a:t>a public health </a:t>
            </a:r>
            <a:r>
              <a:rPr lang="en" sz="1467" i="1" dirty="0" err="1">
                <a:latin typeface="AdvTTd027cc2c"/>
              </a:rPr>
              <a:t>approach </a:t>
            </a:r>
            <a:r>
              <a:rPr lang="en" sz="1467" i="1" dirty="0">
                <a:latin typeface="AdvTTd027cc2c"/>
              </a:rPr>
              <a:t>to HIV-positive </a:t>
            </a:r>
            <a:r>
              <a:rPr lang="en" sz="1467" i="1" dirty="0" err="1">
                <a:latin typeface="AdvTTd027cc2c"/>
              </a:rPr>
              <a:t>adolescents </a:t>
            </a:r>
            <a:r>
              <a:rPr lang="en" sz="1467" i="1" dirty="0">
                <a:latin typeface="AdvTTd027cc2c"/>
              </a:rPr>
              <a:t>' health in</a:t>
            </a:r>
          </a:p>
          <a:p>
            <a:r>
              <a:rPr lang="en" sz="1467" i="1" dirty="0">
                <a:latin typeface="AdvTTd027cc2c"/>
              </a:rPr>
              <a:t>Malawi. The </a:t>
            </a:r>
            <a:r>
              <a:rPr lang="en" sz="1467" i="1" dirty="0" err="1">
                <a:latin typeface="AdvTTd027cc2c"/>
              </a:rPr>
              <a:t>results </a:t>
            </a:r>
            <a:r>
              <a:rPr lang="en" sz="1467" i="1" dirty="0">
                <a:latin typeface="AdvTTd027cc2c"/>
              </a:rPr>
              <a:t>in </a:t>
            </a:r>
            <a:r>
              <a:rPr lang="en" sz="1467" i="1" dirty="0" err="1">
                <a:latin typeface="AdvTTd027cc2c"/>
              </a:rPr>
              <a:t>terms </a:t>
            </a:r>
            <a:r>
              <a:rPr lang="en" sz="1467" i="1" dirty="0">
                <a:latin typeface="AdvTTd027cc2c"/>
              </a:rPr>
              <a:t>of </a:t>
            </a:r>
            <a:r>
              <a:rPr lang="en" sz="1467" i="1" dirty="0" err="1">
                <a:latin typeface="AdvTTd027cc2c"/>
              </a:rPr>
              <a:t>nutritional</a:t>
            </a:r>
            <a:r>
              <a:rPr lang="en" sz="1467" i="1" dirty="0">
                <a:latin typeface="AdvTTd027cc2c"/>
              </a:rPr>
              <a:t> </a:t>
            </a:r>
            <a:r>
              <a:rPr lang="en" sz="1467" i="1" dirty="0" err="1">
                <a:latin typeface="AdvTTd027cc2c"/>
              </a:rPr>
              <a:t>rehabilitation </a:t>
            </a:r>
            <a:r>
              <a:rPr lang="en" sz="1467" i="1" dirty="0">
                <a:latin typeface="AdvTTd027cc2c"/>
              </a:rPr>
              <a:t>, HGB</a:t>
            </a:r>
          </a:p>
          <a:p>
            <a:r>
              <a:rPr lang="en" sz="1467" i="1" dirty="0" err="1">
                <a:latin typeface="AdvTTd027cc2c"/>
              </a:rPr>
              <a:t>level</a:t>
            </a:r>
            <a:r>
              <a:rPr lang="en" sz="1467" i="1" dirty="0">
                <a:latin typeface="AdvTTd027cc2c"/>
              </a:rPr>
              <a:t> </a:t>
            </a:r>
            <a:r>
              <a:rPr lang="en" sz="1467" i="1" dirty="0" err="1">
                <a:latin typeface="AdvTTd027cc2c"/>
              </a:rPr>
              <a:t>increase </a:t>
            </a:r>
            <a:r>
              <a:rPr lang="en" sz="1467" i="1" dirty="0">
                <a:latin typeface="AdvTTd027cc2c"/>
              </a:rPr>
              <a:t>, </a:t>
            </a:r>
            <a:r>
              <a:rPr lang="en" sz="1467" i="1" dirty="0" err="1">
                <a:latin typeface="AdvTTd027cc2c"/>
              </a:rPr>
              <a:t>retention </a:t>
            </a:r>
            <a:r>
              <a:rPr lang="en" sz="1467" i="1" dirty="0">
                <a:latin typeface="AdvTTd027cc2c"/>
              </a:rPr>
              <a:t>in care, and </a:t>
            </a:r>
            <a:r>
              <a:rPr lang="en" sz="1467" i="1" dirty="0" err="1">
                <a:latin typeface="AdvTTd027cc2c"/>
              </a:rPr>
              <a:t>viral</a:t>
            </a:r>
            <a:r>
              <a:rPr lang="en" sz="1467" i="1" dirty="0">
                <a:latin typeface="AdvTTd027cc2c"/>
              </a:rPr>
              <a:t> </a:t>
            </a:r>
            <a:r>
              <a:rPr lang="en" sz="1467" i="1" dirty="0" err="1">
                <a:latin typeface="AdvTTd027cc2c"/>
              </a:rPr>
              <a:t>suppression </a:t>
            </a:r>
            <a:r>
              <a:rPr lang="en" sz="1467" i="1" dirty="0">
                <a:latin typeface="AdvTTd027cc2c"/>
              </a:rPr>
              <a:t>highlight </a:t>
            </a:r>
            <a:r>
              <a:rPr lang="en" sz="1467" i="1" dirty="0" err="1">
                <a:latin typeface="AdvTTd027cc2c"/>
              </a:rPr>
              <a:t>that</a:t>
            </a:r>
            <a:endParaRPr lang="it-IT" sz="1467" i="1" dirty="0">
              <a:latin typeface="AdvTTd027cc2c"/>
            </a:endParaRPr>
          </a:p>
          <a:p>
            <a:r>
              <a:rPr lang="en" sz="1467" i="1" dirty="0" err="1">
                <a:latin typeface="AdvTTd027cc2c"/>
              </a:rPr>
              <a:t>specific</a:t>
            </a:r>
            <a:r>
              <a:rPr lang="en" sz="1467" i="1" dirty="0">
                <a:latin typeface="AdvTTd027cc2c"/>
              </a:rPr>
              <a:t> </a:t>
            </a:r>
            <a:r>
              <a:rPr lang="en" sz="1467" i="1" dirty="0" err="1">
                <a:latin typeface="AdvTTd027cc2c"/>
              </a:rPr>
              <a:t>adolescent </a:t>
            </a:r>
            <a:r>
              <a:rPr lang="en" sz="1467" i="1" dirty="0">
                <a:latin typeface="AdvTTd027cc2c"/>
              </a:rPr>
              <a:t>-friendly </a:t>
            </a:r>
            <a:r>
              <a:rPr lang="en" sz="1467" i="1" dirty="0" err="1">
                <a:latin typeface="AdvTTd027cc2c"/>
              </a:rPr>
              <a:t>interventions </a:t>
            </a:r>
            <a:r>
              <a:rPr lang="en" sz="1467" i="1" dirty="0">
                <a:latin typeface="AdvTTd027cc2c"/>
              </a:rPr>
              <a:t>are </a:t>
            </a:r>
            <a:r>
              <a:rPr lang="en" sz="1467" i="1" dirty="0" err="1">
                <a:latin typeface="AdvTTd027cc2c"/>
              </a:rPr>
              <a:t>urgently</a:t>
            </a:r>
            <a:r>
              <a:rPr lang="en" sz="1467" i="1" dirty="0">
                <a:latin typeface="AdvTTd027cc2c"/>
              </a:rPr>
              <a:t> </a:t>
            </a:r>
            <a:r>
              <a:rPr lang="en" sz="1467" i="1" dirty="0" err="1">
                <a:latin typeface="AdvTTd027cc2c"/>
              </a:rPr>
              <a:t>needed </a:t>
            </a:r>
            <a:r>
              <a:rPr lang="en" sz="1467" i="1" dirty="0">
                <a:latin typeface="AdvTTd027cc2c"/>
              </a:rPr>
              <a:t>to</a:t>
            </a:r>
          </a:p>
          <a:p>
            <a:r>
              <a:rPr lang="en" sz="1467" i="1" dirty="0">
                <a:latin typeface="AdvTTd027cc2c"/>
              </a:rPr>
              <a:t>reduce the burden of HIV </a:t>
            </a:r>
            <a:r>
              <a:rPr lang="en" sz="1467" i="1" dirty="0" err="1">
                <a:latin typeface="AdvTTd027cc2c"/>
              </a:rPr>
              <a:t>infection </a:t>
            </a:r>
            <a:r>
              <a:rPr lang="en" sz="1467" i="1" dirty="0">
                <a:latin typeface="AdvTTd027cc2c"/>
              </a:rPr>
              <a:t>in </a:t>
            </a:r>
            <a:r>
              <a:rPr lang="en" sz="1467" i="1" dirty="0" err="1">
                <a:latin typeface="AdvTTd027cc2c"/>
              </a:rPr>
              <a:t>African</a:t>
            </a:r>
            <a:r>
              <a:rPr lang="en" sz="1467" i="1" dirty="0">
                <a:latin typeface="AdvTTd027cc2c"/>
              </a:rPr>
              <a:t> </a:t>
            </a:r>
            <a:r>
              <a:rPr lang="en" sz="1467" i="1" dirty="0" err="1">
                <a:latin typeface="AdvTTd027cc2c"/>
              </a:rPr>
              <a:t>teenagers </a:t>
            </a:r>
            <a:r>
              <a:rPr lang="en" sz="1467" i="1" dirty="0">
                <a:latin typeface="AdvTTd027cc2c"/>
              </a:rPr>
              <a:t>..»</a:t>
            </a:r>
            <a:endParaRPr lang="it-IT" sz="1467" i="1" dirty="0"/>
          </a:p>
        </p:txBody>
      </p:sp>
    </p:spTree>
    <p:extLst>
      <p:ext uri="{BB962C8B-B14F-4D97-AF65-F5344CB8AC3E}">
        <p14:creationId xmlns:p14="http://schemas.microsoft.com/office/powerpoint/2010/main" val="1787642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007A-F2E8-4D9F-AD5C-5F6CC0DD4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4786" y="365125"/>
            <a:ext cx="9780814" cy="1325563"/>
          </a:xfrm>
        </p:spPr>
        <p:txBody>
          <a:bodyPr/>
          <a:lstStyle/>
          <a:p>
            <a:r>
              <a:rPr lang="en-US" dirty="0"/>
              <a:t>    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FC3EA-A03C-466F-9DEF-562C3886D65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4786" y="1959429"/>
            <a:ext cx="11457214" cy="4388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 err="1"/>
              <a:t>Insufficient</a:t>
            </a:r>
            <a:r>
              <a:rPr lang="it-IT" dirty="0"/>
              <a:t> </a:t>
            </a:r>
            <a:r>
              <a:rPr lang="it-IT" dirty="0" err="1"/>
              <a:t>awareness</a:t>
            </a:r>
            <a:r>
              <a:rPr lang="it-IT" dirty="0"/>
              <a:t> to </a:t>
            </a:r>
            <a:r>
              <a:rPr lang="it-IT" dirty="0" err="1"/>
              <a:t>overcome</a:t>
            </a:r>
            <a:r>
              <a:rPr lang="it-IT" dirty="0"/>
              <a:t> stigma and </a:t>
            </a:r>
            <a:r>
              <a:rPr lang="en-US" dirty="0"/>
              <a:t>discriminations</a:t>
            </a:r>
          </a:p>
          <a:p>
            <a:pPr>
              <a:lnSpc>
                <a:spcPct val="150000"/>
              </a:lnSpc>
            </a:pPr>
            <a:r>
              <a:rPr lang="it-IT" dirty="0" err="1"/>
              <a:t>Reaching</a:t>
            </a:r>
            <a:r>
              <a:rPr lang="it-IT" dirty="0"/>
              <a:t> and re-</a:t>
            </a:r>
            <a:r>
              <a:rPr lang="it-IT" dirty="0" err="1"/>
              <a:t>engaging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lost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err="1"/>
              <a:t>Emerging</a:t>
            </a:r>
            <a:r>
              <a:rPr lang="it-IT" dirty="0"/>
              <a:t> </a:t>
            </a:r>
            <a:r>
              <a:rPr lang="it-IT" dirty="0" err="1"/>
              <a:t>cases</a:t>
            </a:r>
            <a:r>
              <a:rPr lang="it-IT" dirty="0"/>
              <a:t> of </a:t>
            </a:r>
            <a:r>
              <a:rPr lang="it-IT" dirty="0" err="1"/>
              <a:t>drug</a:t>
            </a:r>
            <a:r>
              <a:rPr lang="it-IT" dirty="0"/>
              <a:t> </a:t>
            </a:r>
            <a:r>
              <a:rPr lang="it-IT" dirty="0" err="1"/>
              <a:t>resistance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48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A39A14-B4AC-317D-B6D4-2A6EFFD9C384}"/>
              </a:ext>
            </a:extLst>
          </p:cNvPr>
          <p:cNvSpPr txBox="1"/>
          <p:nvPr/>
        </p:nvSpPr>
        <p:spPr>
          <a:xfrm>
            <a:off x="1660875" y="2819182"/>
            <a:ext cx="8870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noProof="0" dirty="0"/>
              <a:t>Tailored services for specific patients’ group</a:t>
            </a:r>
          </a:p>
        </p:txBody>
      </p:sp>
    </p:spTree>
    <p:extLst>
      <p:ext uri="{BB962C8B-B14F-4D97-AF65-F5344CB8AC3E}">
        <p14:creationId xmlns:p14="http://schemas.microsoft.com/office/powerpoint/2010/main" val="165833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856660-E274-4786-8C83-3850239D1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125" y="0"/>
            <a:ext cx="12951125" cy="8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53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0085C-B396-44C7-B4DA-A9EE8C53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0"/>
            <a:ext cx="1185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E4EA6F-6E16-5C30-D02C-45DADD3AE7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76" y="841580"/>
            <a:ext cx="8400047" cy="5247865"/>
          </a:xfrm>
        </p:spPr>
      </p:pic>
    </p:spTree>
    <p:extLst>
      <p:ext uri="{BB962C8B-B14F-4D97-AF65-F5344CB8AC3E}">
        <p14:creationId xmlns:p14="http://schemas.microsoft.com/office/powerpoint/2010/main" val="300021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3171D2-E2A6-4585-93A5-AFFC998C4D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85" y="678089"/>
            <a:ext cx="9608230" cy="5820682"/>
          </a:xfrm>
        </p:spPr>
      </p:pic>
    </p:spTree>
    <p:extLst>
      <p:ext uri="{BB962C8B-B14F-4D97-AF65-F5344CB8AC3E}">
        <p14:creationId xmlns:p14="http://schemas.microsoft.com/office/powerpoint/2010/main" val="332771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E482F-E037-C7A0-D000-56A0DF6D32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2"/>
            <a:ext cx="12192000" cy="5995988"/>
          </a:xfrm>
        </p:spPr>
      </p:pic>
    </p:spTree>
    <p:extLst>
      <p:ext uri="{BB962C8B-B14F-4D97-AF65-F5344CB8AC3E}">
        <p14:creationId xmlns:p14="http://schemas.microsoft.com/office/powerpoint/2010/main" val="275491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45C8-FFF3-48AD-871E-2F5488C6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DREAM to DREAM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B382-19C2-47A3-AC78-B2D2E7A55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0905"/>
            <a:ext cx="3733200" cy="2880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Drug resource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enhancement </a:t>
            </a:r>
            <a:r>
              <a:rPr lang="en-US" sz="2400" dirty="0">
                <a:cs typeface="Calibri Light" panose="020F0302020204030204" pitchFamily="34" charset="0"/>
              </a:rPr>
              <a:t>against aids and malnutrition (DREAM)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6C5E5-645B-47DC-BDC0-C4FFD2CC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Rome, 24/01/25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1CF40B1-9A6F-5AB9-93F6-3D71663F5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05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B52EAC-919F-3478-7724-462C793AF4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05" y="641685"/>
            <a:ext cx="9209989" cy="6200273"/>
          </a:xfrm>
        </p:spPr>
      </p:pic>
    </p:spTree>
    <p:extLst>
      <p:ext uri="{BB962C8B-B14F-4D97-AF65-F5344CB8AC3E}">
        <p14:creationId xmlns:p14="http://schemas.microsoft.com/office/powerpoint/2010/main" val="193761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sa\Downloads\IMG_20230606_102546_403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085638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3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6D0E6-6F77-B3D1-44A1-CC7BB68D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HPV </a:t>
            </a:r>
            <a:r>
              <a:rPr lang="it-IT" dirty="0" err="1"/>
              <a:t>Vaccination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3CC6791-F6A1-1F99-620D-471A9188C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10" y="1647191"/>
            <a:ext cx="6914147" cy="5172806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D89D19-6251-A041-D003-BEB913DB97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662" y="1411705"/>
            <a:ext cx="2416445" cy="55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D962-2884-B0D0-C87C-46B60DBD61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Molecular labs-accreditation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9C304-D57F-5F15-D8D7-87024B4F3B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7740650" cy="50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id="{35C7C01A-032F-011C-695D-ADDDA4EBD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96" y="3084534"/>
            <a:ext cx="2415349" cy="688932"/>
          </a:xfrm>
          <a:prstGeom prst="rect">
            <a:avLst/>
          </a:prstGeom>
        </p:spPr>
      </p:pic>
      <p:pic>
        <p:nvPicPr>
          <p:cNvPr id="6" name="Picture 2" descr="Image result for malawi government symbol">
            <a:extLst>
              <a:ext uri="{FF2B5EF4-FFF2-40B4-BE49-F238E27FC236}">
                <a16:creationId xmlns:a16="http://schemas.microsoft.com/office/drawing/2014/main" id="{E2649358-F395-BB76-49DF-B0A30762C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96" y="1646420"/>
            <a:ext cx="1794227" cy="10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DC Logo PNG Vector (EPS) Free Download">
            <a:extLst>
              <a:ext uri="{FF2B5EF4-FFF2-40B4-BE49-F238E27FC236}">
                <a16:creationId xmlns:a16="http://schemas.microsoft.com/office/drawing/2014/main" id="{BC122675-B5A4-3EE2-5205-48B3CCEB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42" y="3955994"/>
            <a:ext cx="1964055" cy="9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oward University Logo PNG vector in SVG, PDF, AI, CDR format">
            <a:extLst>
              <a:ext uri="{FF2B5EF4-FFF2-40B4-BE49-F238E27FC236}">
                <a16:creationId xmlns:a16="http://schemas.microsoft.com/office/drawing/2014/main" id="{8833296D-9683-189E-6A1A-73ECBE7A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96" y="5062894"/>
            <a:ext cx="1914526" cy="8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urc logo">
            <a:extLst>
              <a:ext uri="{FF2B5EF4-FFF2-40B4-BE49-F238E27FC236}">
                <a16:creationId xmlns:a16="http://schemas.microsoft.com/office/drawing/2014/main" id="{B3260383-6EA5-0559-198E-2B97055D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376" y="5954466"/>
            <a:ext cx="1411666" cy="7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University of Maryland, Baltimore Catalyst Campaign | Graphcom">
            <a:extLst>
              <a:ext uri="{FF2B5EF4-FFF2-40B4-BE49-F238E27FC236}">
                <a16:creationId xmlns:a16="http://schemas.microsoft.com/office/drawing/2014/main" id="{93C25A42-7050-2BBE-61DE-627B03D8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7" y="5659641"/>
            <a:ext cx="1766351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n Memoriam - Clinton Health Access Initiative">
            <a:extLst>
              <a:ext uri="{FF2B5EF4-FFF2-40B4-BE49-F238E27FC236}">
                <a16:creationId xmlns:a16="http://schemas.microsoft.com/office/drawing/2014/main" id="{8C9BD220-44F5-03BF-1944-4B3B31EB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797" y="3934968"/>
            <a:ext cx="2011681" cy="71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01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Lessons</a:t>
            </a:r>
            <a:r>
              <a:rPr lang="it-IT" dirty="0"/>
              <a:t> </a:t>
            </a:r>
            <a:r>
              <a:rPr lang="it-IT" dirty="0" err="1"/>
              <a:t>learnt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2642" y="1825624"/>
            <a:ext cx="5633357" cy="48527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possible</a:t>
            </a:r>
            <a:r>
              <a:rPr lang="it-IT" sz="2000" dirty="0"/>
              <a:t> to </a:t>
            </a:r>
            <a:r>
              <a:rPr lang="it-IT" sz="2000" dirty="0" err="1"/>
              <a:t>deliver</a:t>
            </a:r>
            <a:r>
              <a:rPr lang="it-IT" sz="2000" dirty="0"/>
              <a:t> high </a:t>
            </a:r>
            <a:r>
              <a:rPr lang="it-IT" sz="2000" dirty="0" err="1"/>
              <a:t>quality</a:t>
            </a:r>
            <a:r>
              <a:rPr lang="it-IT" sz="2000" dirty="0"/>
              <a:t> </a:t>
            </a:r>
            <a:r>
              <a:rPr lang="it-IT" sz="2000" dirty="0" err="1"/>
              <a:t>healthcare</a:t>
            </a:r>
            <a:r>
              <a:rPr lang="it-IT" sz="2000" dirty="0"/>
              <a:t> in </a:t>
            </a:r>
            <a:r>
              <a:rPr lang="it-IT" sz="2000" dirty="0" err="1"/>
              <a:t>resource</a:t>
            </a:r>
            <a:r>
              <a:rPr lang="it-IT" sz="2000" dirty="0"/>
              <a:t>-limited settings and to </a:t>
            </a:r>
            <a:r>
              <a:rPr lang="it-IT" sz="2000" dirty="0" err="1"/>
              <a:t>achieve</a:t>
            </a:r>
            <a:r>
              <a:rPr lang="it-IT" sz="2000" dirty="0"/>
              <a:t> </a:t>
            </a:r>
            <a:r>
              <a:rPr lang="it-IT" sz="2000" dirty="0" err="1"/>
              <a:t>excellent</a:t>
            </a:r>
            <a:r>
              <a:rPr lang="it-IT" sz="2000" dirty="0"/>
              <a:t> </a:t>
            </a:r>
            <a:r>
              <a:rPr lang="it-IT" sz="2000" dirty="0" err="1"/>
              <a:t>results</a:t>
            </a:r>
            <a:endParaRPr lang="it-IT" sz="2000" dirty="0"/>
          </a:p>
          <a:p>
            <a:pPr>
              <a:lnSpc>
                <a:spcPct val="120000"/>
              </a:lnSpc>
            </a:pPr>
            <a:endParaRPr lang="it-IT" sz="2000" dirty="0"/>
          </a:p>
          <a:p>
            <a:pPr>
              <a:lnSpc>
                <a:spcPct val="120000"/>
              </a:lnSpc>
            </a:pPr>
            <a:r>
              <a:rPr lang="it-IT" sz="2000" dirty="0"/>
              <a:t>More </a:t>
            </a:r>
            <a:r>
              <a:rPr lang="it-IT" sz="2000" dirty="0" err="1"/>
              <a:t>complex</a:t>
            </a:r>
            <a:r>
              <a:rPr lang="it-IT" sz="2000" dirty="0"/>
              <a:t> ,</a:t>
            </a:r>
            <a:r>
              <a:rPr lang="it-IT" sz="2000" dirty="0" err="1"/>
              <a:t>yet</a:t>
            </a:r>
            <a:r>
              <a:rPr lang="it-IT" sz="2000" dirty="0"/>
              <a:t> </a:t>
            </a:r>
            <a:r>
              <a:rPr lang="it-IT" sz="2000" dirty="0" err="1"/>
              <a:t>ultimatly</a:t>
            </a:r>
            <a:r>
              <a:rPr lang="it-IT" sz="2000" dirty="0"/>
              <a:t> more </a:t>
            </a:r>
            <a:r>
              <a:rPr lang="it-IT" sz="2000" dirty="0" err="1"/>
              <a:t>effective</a:t>
            </a:r>
            <a:r>
              <a:rPr lang="it-IT" sz="2000" dirty="0"/>
              <a:t> </a:t>
            </a:r>
            <a:r>
              <a:rPr lang="it-IT" sz="2000" dirty="0" err="1"/>
              <a:t>interventions</a:t>
            </a:r>
            <a:r>
              <a:rPr lang="it-IT" sz="2000" dirty="0"/>
              <a:t> prove to be </a:t>
            </a:r>
            <a:r>
              <a:rPr lang="it-IT" sz="2000" dirty="0" err="1"/>
              <a:t>most</a:t>
            </a:r>
            <a:r>
              <a:rPr lang="it-IT" sz="2000" dirty="0"/>
              <a:t> </a:t>
            </a:r>
            <a:r>
              <a:rPr lang="it-IT" sz="2000" dirty="0" err="1"/>
              <a:t>successful</a:t>
            </a:r>
            <a:r>
              <a:rPr lang="it-IT" sz="2000" dirty="0"/>
              <a:t> in long </a:t>
            </a:r>
            <a:r>
              <a:rPr lang="it-IT" sz="2000" dirty="0" err="1"/>
              <a:t>term</a:t>
            </a:r>
            <a:endParaRPr lang="it-IT" sz="2000" dirty="0"/>
          </a:p>
          <a:p>
            <a:pPr>
              <a:lnSpc>
                <a:spcPct val="120000"/>
              </a:lnSpc>
            </a:pPr>
            <a:endParaRPr lang="it-IT" sz="2000" dirty="0"/>
          </a:p>
          <a:p>
            <a:pPr>
              <a:lnSpc>
                <a:spcPct val="120000"/>
              </a:lnSpc>
            </a:pPr>
            <a:r>
              <a:rPr lang="it-IT" sz="2000" dirty="0"/>
              <a:t>The </a:t>
            </a:r>
            <a:r>
              <a:rPr lang="it-IT" sz="2000" dirty="0" err="1"/>
              <a:t>intervention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to be </a:t>
            </a:r>
            <a:r>
              <a:rPr kumimoji="0" lang="it-IT" sz="2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continuously</a:t>
            </a:r>
            <a:r>
              <a:rPr lang="it-IT" sz="2000" dirty="0"/>
              <a:t> </a:t>
            </a:r>
            <a:r>
              <a:rPr lang="it-IT" sz="2000" dirty="0" err="1"/>
              <a:t>adapted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the </a:t>
            </a:r>
            <a:r>
              <a:rPr lang="it-IT" sz="2000" dirty="0" err="1"/>
              <a:t>epidemic</a:t>
            </a:r>
            <a:r>
              <a:rPr lang="it-IT" sz="2000" dirty="0"/>
              <a:t> </a:t>
            </a:r>
            <a:r>
              <a:rPr lang="it-IT" sz="2000" dirty="0" err="1"/>
              <a:t>change</a:t>
            </a:r>
            <a:endParaRPr lang="it-IT" sz="2000" dirty="0"/>
          </a:p>
          <a:p>
            <a:pPr>
              <a:lnSpc>
                <a:spcPct val="120000"/>
              </a:lnSpc>
            </a:pPr>
            <a:endParaRPr lang="it-IT" sz="2000" dirty="0"/>
          </a:p>
          <a:p>
            <a:pPr>
              <a:lnSpc>
                <a:spcPct val="120000"/>
              </a:lnSpc>
            </a:pPr>
            <a:r>
              <a:rPr lang="it-IT" sz="2000" dirty="0" err="1"/>
              <a:t>Investing</a:t>
            </a:r>
            <a:r>
              <a:rPr lang="it-IT" sz="2000" dirty="0"/>
              <a:t> in people </a:t>
            </a:r>
            <a:r>
              <a:rPr lang="it-IT" sz="2000" dirty="0" err="1"/>
              <a:t>is</a:t>
            </a:r>
            <a:r>
              <a:rPr lang="it-IT" sz="2000" dirty="0"/>
              <a:t> the key for a </a:t>
            </a:r>
            <a:r>
              <a:rPr lang="it-IT" sz="2000" dirty="0" err="1"/>
              <a:t>sustainable</a:t>
            </a:r>
            <a:r>
              <a:rPr lang="it-IT" sz="2000" dirty="0"/>
              <a:t> success</a:t>
            </a:r>
          </a:p>
        </p:txBody>
      </p:sp>
      <p:pic>
        <p:nvPicPr>
          <p:cNvPr id="5" name="Je DREAM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00" y="1031089"/>
            <a:ext cx="4787900" cy="5145874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62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1;p42"/>
          <p:cNvPicPr preferRelativeResize="0">
            <a:picLocks noGrp="1"/>
          </p:cNvPicPr>
          <p:nvPr>
            <p:ph idx="4294967295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83" y="151946"/>
            <a:ext cx="8145463" cy="4278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838200" y="4792889"/>
            <a:ext cx="10515600" cy="963613"/>
          </a:xfrm>
        </p:spPr>
        <p:txBody>
          <a:bodyPr>
            <a:normAutofit/>
          </a:bodyPr>
          <a:lstStyle/>
          <a:p>
            <a:pPr algn="ctr"/>
            <a:r>
              <a:rPr lang="it-IT" sz="5400" dirty="0"/>
              <a:t>Thank </a:t>
            </a:r>
            <a:r>
              <a:rPr lang="it-IT" sz="5400" dirty="0" err="1"/>
              <a:t>you</a:t>
            </a:r>
            <a:r>
              <a:rPr lang="it-IT" sz="5400" dirty="0"/>
              <a:t> for </a:t>
            </a:r>
            <a:r>
              <a:rPr lang="it-IT" sz="5400" dirty="0" err="1"/>
              <a:t>your</a:t>
            </a:r>
            <a:r>
              <a:rPr lang="it-IT" sz="5400" dirty="0"/>
              <a:t> </a:t>
            </a:r>
            <a:r>
              <a:rPr lang="it-IT" sz="5400" dirty="0" err="1"/>
              <a:t>attention</a:t>
            </a:r>
            <a:endParaRPr lang="it-IT" sz="5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0DEC63-6B05-2FCE-82BC-A7A550B3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686" y="151946"/>
            <a:ext cx="3494314" cy="3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83BBB-C69C-53FE-87D9-3B09363D3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832C-0655-4D8A-E0B8-135A89B6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From DREAM to DREAM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55FE-2F60-9626-EC50-A1F55DD26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0905"/>
            <a:ext cx="3733200" cy="2880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/>
              <a:t>Drug resource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enhancement </a:t>
            </a:r>
            <a:r>
              <a:rPr lang="en-US" sz="2400" dirty="0">
                <a:cs typeface="Calibri Light" panose="020F0302020204030204" pitchFamily="34" charset="0"/>
              </a:rPr>
              <a:t>against aids and malnutrition (DREAM)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012DC-ADB2-AF9B-64C5-DE78790F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7494" y="2630905"/>
            <a:ext cx="3926305" cy="28800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>
                <a:cs typeface="Calibri Light" panose="020F0302020204030204" pitchFamily="34" charset="0"/>
              </a:rPr>
              <a:t>Diseases Relief Through Excellent and Advanced Means (DREAM 2.0)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19E45-45C6-0CA2-18C1-4DCBEB09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Rome, 24/01/25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0A3F327A-2E04-60D5-DD19-3383DEBA5910}"/>
              </a:ext>
            </a:extLst>
          </p:cNvPr>
          <p:cNvSpPr/>
          <p:nvPr/>
        </p:nvSpPr>
        <p:spPr>
          <a:xfrm>
            <a:off x="5374105" y="3585786"/>
            <a:ext cx="1251284" cy="5454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13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6E699-F79F-20B4-FD95-B5716462C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D009E9-FE36-EB25-983E-02E8D779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DREAM in Africa – key data </a:t>
            </a:r>
            <a:r>
              <a:rPr lang="it-IT" dirty="0" err="1"/>
              <a:t>since</a:t>
            </a:r>
            <a:r>
              <a:rPr lang="it-IT" dirty="0"/>
              <a:t> 2002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4C2CB431-C86A-8C8E-53FD-0507BFDEA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137" y="1825625"/>
            <a:ext cx="5586663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it-IT" sz="2400" b="1" dirty="0"/>
              <a:t>50</a:t>
            </a:r>
            <a:r>
              <a:rPr lang="it-IT" sz="2000" dirty="0"/>
              <a:t> health centres </a:t>
            </a:r>
            <a:r>
              <a:rPr lang="it-IT" sz="2000" dirty="0" err="1"/>
              <a:t>across</a:t>
            </a:r>
            <a:r>
              <a:rPr lang="it-IT" sz="2000" dirty="0"/>
              <a:t> </a:t>
            </a:r>
            <a:r>
              <a:rPr lang="it-IT" sz="2000" b="1" dirty="0"/>
              <a:t>10 countries</a:t>
            </a:r>
          </a:p>
          <a:p>
            <a:pPr>
              <a:lnSpc>
                <a:spcPct val="170000"/>
              </a:lnSpc>
            </a:pPr>
            <a:r>
              <a:rPr lang="it-IT" sz="2400" b="1" dirty="0"/>
              <a:t>28</a:t>
            </a:r>
            <a:r>
              <a:rPr lang="it-IT" sz="2000" dirty="0"/>
              <a:t> </a:t>
            </a:r>
            <a:r>
              <a:rPr lang="it-IT" sz="2000" dirty="0" err="1"/>
              <a:t>molecular</a:t>
            </a:r>
            <a:r>
              <a:rPr lang="it-IT" sz="2000" dirty="0"/>
              <a:t> </a:t>
            </a:r>
            <a:r>
              <a:rPr lang="it-IT" sz="2000" dirty="0" err="1"/>
              <a:t>biology</a:t>
            </a:r>
            <a:r>
              <a:rPr lang="it-IT" sz="2000" dirty="0"/>
              <a:t> </a:t>
            </a:r>
            <a:r>
              <a:rPr lang="it-IT" sz="2000" dirty="0" err="1"/>
              <a:t>laboratories</a:t>
            </a:r>
            <a:endParaRPr lang="it-IT" sz="2000" dirty="0"/>
          </a:p>
          <a:p>
            <a:pPr>
              <a:lnSpc>
                <a:spcPct val="170000"/>
              </a:lnSpc>
            </a:pPr>
            <a:r>
              <a:rPr lang="it-IT" sz="2400" b="1" dirty="0"/>
              <a:t>562,000</a:t>
            </a:r>
            <a:r>
              <a:rPr lang="it-IT" sz="2000" dirty="0"/>
              <a:t> people </a:t>
            </a:r>
            <a:r>
              <a:rPr lang="it-IT" sz="2000" dirty="0" err="1"/>
              <a:t>assisted</a:t>
            </a:r>
            <a:r>
              <a:rPr lang="it-IT" sz="2000" dirty="0"/>
              <a:t>– </a:t>
            </a:r>
            <a:r>
              <a:rPr lang="it-IT" sz="2000" dirty="0" err="1"/>
              <a:t>including</a:t>
            </a:r>
            <a:r>
              <a:rPr lang="it-IT" sz="2000" dirty="0"/>
              <a:t> </a:t>
            </a:r>
            <a:r>
              <a:rPr lang="it-IT" sz="2000" b="1" dirty="0"/>
              <a:t>103,000</a:t>
            </a:r>
            <a:r>
              <a:rPr lang="it-IT" sz="2000" dirty="0"/>
              <a:t> </a:t>
            </a:r>
            <a:r>
              <a:rPr lang="it-IT" sz="2000" dirty="0" err="1"/>
              <a:t>children</a:t>
            </a:r>
            <a:r>
              <a:rPr lang="it-IT" sz="2000" dirty="0"/>
              <a:t> under 15 </a:t>
            </a:r>
          </a:p>
          <a:p>
            <a:pPr>
              <a:lnSpc>
                <a:spcPct val="170000"/>
              </a:lnSpc>
            </a:pPr>
            <a:r>
              <a:rPr lang="it-IT" sz="2400" b="1" dirty="0"/>
              <a:t>&gt;10 </a:t>
            </a:r>
            <a:r>
              <a:rPr lang="it-IT" sz="2400" b="1" dirty="0" err="1"/>
              <a:t>million</a:t>
            </a:r>
            <a:r>
              <a:rPr lang="it-IT" sz="2400" b="1" dirty="0"/>
              <a:t> </a:t>
            </a:r>
            <a:r>
              <a:rPr lang="it-IT" sz="2000" dirty="0" err="1"/>
              <a:t>medical</a:t>
            </a:r>
            <a:r>
              <a:rPr lang="it-IT" sz="2000" dirty="0"/>
              <a:t> </a:t>
            </a:r>
            <a:r>
              <a:rPr lang="it-IT" sz="2000" dirty="0" err="1"/>
              <a:t>visits</a:t>
            </a:r>
            <a:r>
              <a:rPr lang="it-IT" sz="2000" dirty="0"/>
              <a:t> </a:t>
            </a:r>
            <a:r>
              <a:rPr lang="it-IT" sz="2000" dirty="0" err="1"/>
              <a:t>delivered</a:t>
            </a:r>
            <a:r>
              <a:rPr lang="it-IT" sz="2000" dirty="0"/>
              <a:t> </a:t>
            </a:r>
          </a:p>
          <a:p>
            <a:pPr>
              <a:lnSpc>
                <a:spcPct val="170000"/>
              </a:lnSpc>
            </a:pPr>
            <a:r>
              <a:rPr lang="it-IT" sz="2400" b="1" dirty="0"/>
              <a:t>4,3 </a:t>
            </a:r>
            <a:r>
              <a:rPr lang="it-IT" sz="2400" b="1" dirty="0" err="1"/>
              <a:t>million</a:t>
            </a:r>
            <a:r>
              <a:rPr lang="it-IT" sz="2400" b="1" dirty="0"/>
              <a:t> </a:t>
            </a:r>
            <a:r>
              <a:rPr lang="it-IT" sz="2000" dirty="0" err="1"/>
              <a:t>laboratory</a:t>
            </a:r>
            <a:r>
              <a:rPr lang="it-IT" sz="2000" dirty="0"/>
              <a:t> </a:t>
            </a:r>
            <a:r>
              <a:rPr lang="it-IT" sz="2000" dirty="0" err="1"/>
              <a:t>tests</a:t>
            </a:r>
            <a:r>
              <a:rPr lang="it-IT" sz="2000" dirty="0"/>
              <a:t> </a:t>
            </a:r>
            <a:r>
              <a:rPr lang="it-IT" sz="2000" dirty="0" err="1"/>
              <a:t>performed</a:t>
            </a:r>
            <a:r>
              <a:rPr lang="it-IT" sz="2000" dirty="0"/>
              <a:t> </a:t>
            </a:r>
          </a:p>
          <a:p>
            <a:pPr>
              <a:lnSpc>
                <a:spcPct val="170000"/>
              </a:lnSpc>
            </a:pPr>
            <a:r>
              <a:rPr lang="it-IT" sz="2000" dirty="0"/>
              <a:t>Over </a:t>
            </a:r>
            <a:r>
              <a:rPr lang="it-IT" sz="2400" b="1" dirty="0"/>
              <a:t>148,000</a:t>
            </a:r>
            <a:r>
              <a:rPr lang="it-IT" sz="2000" dirty="0"/>
              <a:t> </a:t>
            </a:r>
            <a:r>
              <a:rPr lang="it-IT" sz="2000" dirty="0" err="1"/>
              <a:t>vaccinations</a:t>
            </a:r>
            <a:r>
              <a:rPr lang="it-IT" sz="2000" dirty="0"/>
              <a:t> </a:t>
            </a:r>
            <a:r>
              <a:rPr lang="it-IT" sz="2000" dirty="0" err="1"/>
              <a:t>administered</a:t>
            </a:r>
            <a:r>
              <a:rPr lang="it-IT" sz="2000" dirty="0"/>
              <a:t> </a:t>
            </a:r>
          </a:p>
          <a:p>
            <a:pPr>
              <a:lnSpc>
                <a:spcPct val="170000"/>
              </a:lnSpc>
            </a:pPr>
            <a:endParaRPr lang="it-IT" sz="2000" b="1" dirty="0"/>
          </a:p>
          <a:p>
            <a:pPr>
              <a:lnSpc>
                <a:spcPct val="170000"/>
              </a:lnSpc>
            </a:pPr>
            <a:endParaRPr lang="it-IT" sz="2000" dirty="0"/>
          </a:p>
        </p:txBody>
      </p:sp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39D51E1F-9074-95DF-CAC9-6A71D3C93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76" y="1480549"/>
            <a:ext cx="4421310" cy="4696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1478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Dream in Malawi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850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Started operations in 2004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Present in 15 health facilities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Running three molecular     laboratories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All services are free of charge 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droppedImage.pdf">
            <a:extLst>
              <a:ext uri="{FF2B5EF4-FFF2-40B4-BE49-F238E27FC236}">
                <a16:creationId xmlns:a16="http://schemas.microsoft.com/office/drawing/2014/main" id="{7D772C0F-5933-37A7-ADA3-9E7F131985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59" b="548"/>
          <a:stretch>
            <a:fillRect/>
          </a:stretch>
        </p:blipFill>
        <p:spPr>
          <a:xfrm>
            <a:off x="6172202" y="1262396"/>
            <a:ext cx="3781793" cy="52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Arial" panose="020B0604020202020204" pitchFamily="34" charset="0"/>
              </a:rPr>
              <a:t>Background in Malawi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HIV &amp; related diseases from 2004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Telemedicine from 2015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Dream Women Health cancer program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started in 2016 with combined cervical cancer and breast cancer screening clinics.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Epilepsy from 2020 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Audiology from 2021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stand alone clinic with echo scanning in 2021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HPV DNA testing in 20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HPV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for girls 9-14 years old in 2022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007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it-IT" dirty="0"/>
              <a:t>The key </a:t>
            </a:r>
            <a:r>
              <a:rPr lang="it-IT" dirty="0" err="1"/>
              <a:t>elements</a:t>
            </a:r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44E73F23-6437-781F-D8BB-031DD6EAB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177207"/>
              </p:ext>
            </p:extLst>
          </p:nvPr>
        </p:nvGraphicFramePr>
        <p:xfrm>
          <a:off x="619626" y="1632787"/>
          <a:ext cx="10952747" cy="5200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3F44AC15-0299-CACC-9767-B1DCAF823E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975" y="3807879"/>
            <a:ext cx="2528048" cy="8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7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71E5C-4A0E-91CA-F84E-CE8EEE14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6116-5BCE-FF9D-0F58-415DB17F4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Expandend Services provided by DREAM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EAE7E6-1F37-40D8-E582-95CB748F0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it-IT" dirty="0"/>
              <a:t>Services </a:t>
            </a:r>
            <a:r>
              <a:rPr lang="it-IT" dirty="0" err="1"/>
              <a:t>Provided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5F4A6F-4D70-42D0-44CB-6D141305A9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/>
              <a:t>Epilepsy</a:t>
            </a:r>
            <a:r>
              <a:rPr lang="it-IT" dirty="0"/>
              <a:t> </a:t>
            </a:r>
            <a:r>
              <a:rPr lang="it-IT" dirty="0" err="1"/>
              <a:t>diagnosis</a:t>
            </a:r>
            <a:r>
              <a:rPr lang="it-IT" dirty="0"/>
              <a:t> and care</a:t>
            </a:r>
          </a:p>
          <a:p>
            <a:r>
              <a:rPr lang="it-IT" dirty="0" err="1"/>
              <a:t>Audiology</a:t>
            </a:r>
            <a:endParaRPr lang="it-IT" dirty="0"/>
          </a:p>
          <a:p>
            <a:r>
              <a:rPr lang="it-IT" dirty="0" err="1"/>
              <a:t>Cervical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prevention</a:t>
            </a:r>
            <a:r>
              <a:rPr lang="it-IT" dirty="0"/>
              <a:t> (HPV </a:t>
            </a:r>
            <a:r>
              <a:rPr lang="it-IT" dirty="0" err="1"/>
              <a:t>vaccination</a:t>
            </a:r>
            <a:r>
              <a:rPr lang="it-IT" dirty="0"/>
              <a:t> &amp; screening)</a:t>
            </a:r>
          </a:p>
          <a:p>
            <a:r>
              <a:rPr lang="it-IT" dirty="0" err="1"/>
              <a:t>Breast</a:t>
            </a:r>
            <a:r>
              <a:rPr lang="it-IT" dirty="0"/>
              <a:t> </a:t>
            </a:r>
            <a:r>
              <a:rPr lang="it-IT" dirty="0" err="1"/>
              <a:t>cancer</a:t>
            </a:r>
            <a:r>
              <a:rPr lang="it-IT" dirty="0"/>
              <a:t> screening</a:t>
            </a:r>
          </a:p>
          <a:p>
            <a:r>
              <a:rPr lang="it-IT" dirty="0" err="1"/>
              <a:t>Diagnosis</a:t>
            </a:r>
            <a:r>
              <a:rPr lang="it-IT" dirty="0"/>
              <a:t> and treatment of </a:t>
            </a:r>
            <a:r>
              <a:rPr lang="it-IT" dirty="0" err="1"/>
              <a:t>TSIs</a:t>
            </a:r>
            <a:endParaRPr lang="it-IT" dirty="0"/>
          </a:p>
          <a:p>
            <a:r>
              <a:rPr lang="it-IT" dirty="0" err="1"/>
              <a:t>Tuberculosis</a:t>
            </a:r>
            <a:r>
              <a:rPr lang="it-IT" dirty="0"/>
              <a:t> care</a:t>
            </a:r>
          </a:p>
          <a:p>
            <a:r>
              <a:rPr lang="it-IT" dirty="0" err="1"/>
              <a:t>Cardiovascular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management </a:t>
            </a:r>
          </a:p>
          <a:p>
            <a:r>
              <a:rPr lang="it-IT" dirty="0" err="1"/>
              <a:t>Diabetes</a:t>
            </a:r>
            <a:r>
              <a:rPr lang="it-IT" dirty="0"/>
              <a:t> care</a:t>
            </a:r>
          </a:p>
          <a:p>
            <a:r>
              <a:rPr lang="it-IT" dirty="0"/>
              <a:t>Telemedicine support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9AC659-7291-5B09-96DE-A29668005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95211" cy="823912"/>
          </a:xfrm>
        </p:spPr>
        <p:txBody>
          <a:bodyPr anchor="ctr"/>
          <a:lstStyle/>
          <a:p>
            <a:r>
              <a:rPr lang="it-IT" dirty="0"/>
              <a:t>📊 Health Services Impact Highlights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35F5901-43E3-C5DA-312F-CFA80560B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36845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000" b="1" dirty="0"/>
              <a:t>&gt; 230,000 HIV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dirty="0" err="1"/>
              <a:t>actually</a:t>
            </a:r>
            <a:r>
              <a:rPr lang="it-IT" sz="2000" dirty="0"/>
              <a:t> in care</a:t>
            </a:r>
          </a:p>
          <a:p>
            <a:pPr>
              <a:lnSpc>
                <a:spcPct val="120000"/>
              </a:lnSpc>
            </a:pPr>
            <a:r>
              <a:rPr lang="it-IT" sz="2000" dirty="0"/>
              <a:t>🎗️</a:t>
            </a:r>
            <a:r>
              <a:rPr lang="it-IT" sz="2000" b="1" dirty="0"/>
              <a:t> 16,500 </a:t>
            </a:r>
            <a:r>
              <a:rPr lang="it-IT" sz="2000" dirty="0"/>
              <a:t>HPV </a:t>
            </a:r>
            <a:r>
              <a:rPr lang="it-IT" sz="2000" dirty="0" err="1"/>
              <a:t>vaccinations</a:t>
            </a:r>
            <a:endParaRPr lang="it-IT" sz="2000" dirty="0"/>
          </a:p>
          <a:p>
            <a:pPr>
              <a:lnSpc>
                <a:spcPct val="120000"/>
              </a:lnSpc>
            </a:pPr>
            <a:r>
              <a:rPr lang="it-IT" sz="2000" dirty="0"/>
              <a:t>🔬 </a:t>
            </a:r>
            <a:r>
              <a:rPr lang="it-IT" sz="2000" b="1" dirty="0"/>
              <a:t>&gt; 86,000 </a:t>
            </a:r>
            <a:r>
              <a:rPr lang="it-IT" sz="2000" dirty="0"/>
              <a:t>HPV screenings</a:t>
            </a:r>
          </a:p>
          <a:p>
            <a:pPr>
              <a:lnSpc>
                <a:spcPct val="120000"/>
              </a:lnSpc>
            </a:pPr>
            <a:r>
              <a:rPr lang="it-IT" sz="2000" dirty="0"/>
              <a:t>🩺 </a:t>
            </a:r>
            <a:r>
              <a:rPr lang="it-IT" sz="2000" b="1" dirty="0"/>
              <a:t>3,500</a:t>
            </a:r>
            <a:r>
              <a:rPr lang="it-IT" sz="2000" dirty="0"/>
              <a:t> </a:t>
            </a:r>
            <a:r>
              <a:rPr lang="it-IT" sz="2000" dirty="0" err="1"/>
              <a:t>breast</a:t>
            </a:r>
            <a:r>
              <a:rPr lang="it-IT" sz="2000" dirty="0"/>
              <a:t> </a:t>
            </a:r>
            <a:r>
              <a:rPr lang="it-IT" sz="2000" dirty="0" err="1"/>
              <a:t>cancer</a:t>
            </a:r>
            <a:r>
              <a:rPr lang="it-IT" sz="2000" dirty="0"/>
              <a:t> screenings (Malawi – </a:t>
            </a:r>
            <a:r>
              <a:rPr lang="it-IT" sz="2000" dirty="0" err="1"/>
              <a:t>ultrasound</a:t>
            </a:r>
            <a:r>
              <a:rPr lang="it-IT" sz="2000" dirty="0"/>
              <a:t>)</a:t>
            </a:r>
          </a:p>
          <a:p>
            <a:pPr>
              <a:lnSpc>
                <a:spcPct val="120000"/>
              </a:lnSpc>
            </a:pPr>
            <a:r>
              <a:rPr lang="it-IT" sz="2000" dirty="0"/>
              <a:t>🫁 </a:t>
            </a:r>
            <a:r>
              <a:rPr lang="it-IT" sz="2000" b="1" dirty="0"/>
              <a:t>&gt; 21,000 </a:t>
            </a:r>
            <a:r>
              <a:rPr lang="it-IT" sz="2000" dirty="0"/>
              <a:t>TB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  <a:r>
              <a:rPr lang="it-IT" sz="2000" dirty="0" err="1"/>
              <a:t>followed</a:t>
            </a:r>
            <a:r>
              <a:rPr lang="it-IT" sz="2000" dirty="0"/>
              <a:t> </a:t>
            </a:r>
          </a:p>
          <a:p>
            <a:pPr>
              <a:lnSpc>
                <a:spcPct val="120000"/>
              </a:lnSpc>
            </a:pPr>
            <a:r>
              <a:rPr lang="it-IT" sz="2000" dirty="0"/>
              <a:t>🍬 </a:t>
            </a:r>
            <a:r>
              <a:rPr lang="it-IT" sz="2000" b="1" dirty="0"/>
              <a:t>&gt; 9,200 </a:t>
            </a:r>
            <a:r>
              <a:rPr lang="it-IT" sz="2000" dirty="0" err="1"/>
              <a:t>diabetes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</a:p>
          <a:p>
            <a:pPr>
              <a:lnSpc>
                <a:spcPct val="120000"/>
              </a:lnSpc>
            </a:pPr>
            <a:r>
              <a:rPr lang="it-IT" sz="2000" dirty="0"/>
              <a:t>❤️  </a:t>
            </a:r>
            <a:r>
              <a:rPr lang="it-IT" sz="2000" b="1" dirty="0"/>
              <a:t>56,000</a:t>
            </a:r>
            <a:r>
              <a:rPr lang="it-IT" sz="2000" dirty="0"/>
              <a:t> </a:t>
            </a:r>
            <a:r>
              <a:rPr lang="it-IT" sz="2000" dirty="0" err="1"/>
              <a:t>hypertension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r>
              <a:rPr lang="it-IT" sz="2000" dirty="0"/>
              <a:t> </a:t>
            </a:r>
          </a:p>
          <a:p>
            <a:pPr>
              <a:lnSpc>
                <a:spcPct val="120000"/>
              </a:lnSpc>
            </a:pPr>
            <a:r>
              <a:rPr lang="it-IT" sz="2000" dirty="0"/>
              <a:t>⚡ </a:t>
            </a:r>
            <a:r>
              <a:rPr lang="it-IT" sz="2000" b="1" dirty="0"/>
              <a:t>&gt; 2,200 </a:t>
            </a:r>
            <a:r>
              <a:rPr lang="it-IT" sz="2000" dirty="0" err="1"/>
              <a:t>epilepsy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0686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C9E32-BA11-5F7A-D2D8-DD8B92E54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963E9-0BD8-73DB-D0E9-220D473A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DREAM Laboratory Services &amp; Impact </a:t>
            </a:r>
            <a:endParaRPr lang="en-US" sz="400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6954071-B4EB-6840-2555-96B3E9A22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it-IT" dirty="0"/>
              <a:t>🔹 </a:t>
            </a:r>
            <a:r>
              <a:rPr lang="it-IT" dirty="0" err="1"/>
              <a:t>Diagnostic</a:t>
            </a:r>
            <a:r>
              <a:rPr lang="it-IT" dirty="0"/>
              <a:t> Services </a:t>
            </a:r>
            <a:r>
              <a:rPr lang="it-IT" dirty="0" err="1"/>
              <a:t>Provided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20A2B86-2526-3EF6-2D6D-741FD181CA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HIV-1 </a:t>
            </a:r>
            <a:r>
              <a:rPr lang="it-IT" dirty="0" err="1"/>
              <a:t>Viral</a:t>
            </a:r>
            <a:r>
              <a:rPr lang="it-IT" dirty="0"/>
              <a:t> Load</a:t>
            </a:r>
          </a:p>
          <a:p>
            <a:r>
              <a:rPr lang="it-IT" dirty="0" err="1"/>
              <a:t>Tubercolosis</a:t>
            </a:r>
            <a:r>
              <a:rPr lang="it-IT" dirty="0"/>
              <a:t> (</a:t>
            </a:r>
            <a:r>
              <a:rPr lang="it-IT" dirty="0" err="1"/>
              <a:t>GeneXpert</a:t>
            </a:r>
            <a:r>
              <a:rPr lang="it-IT" dirty="0"/>
              <a:t>)</a:t>
            </a:r>
          </a:p>
          <a:p>
            <a:r>
              <a:rPr lang="it-IT" dirty="0" err="1"/>
              <a:t>Haematology</a:t>
            </a:r>
            <a:endParaRPr lang="it-IT" dirty="0"/>
          </a:p>
          <a:p>
            <a:r>
              <a:rPr lang="it-IT" dirty="0" err="1"/>
              <a:t>Biochemistry</a:t>
            </a:r>
            <a:endParaRPr lang="it-IT" dirty="0"/>
          </a:p>
          <a:p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Infant</a:t>
            </a:r>
            <a:r>
              <a:rPr lang="it-IT" dirty="0"/>
              <a:t> </a:t>
            </a:r>
            <a:r>
              <a:rPr lang="it-IT" dirty="0" err="1"/>
              <a:t>Diagnosis</a:t>
            </a:r>
            <a:r>
              <a:rPr lang="it-IT" dirty="0"/>
              <a:t> (EID-HIV)</a:t>
            </a:r>
          </a:p>
          <a:p>
            <a:r>
              <a:rPr lang="it-IT" dirty="0"/>
              <a:t>CD4 </a:t>
            </a:r>
            <a:r>
              <a:rPr lang="it-IT" dirty="0" err="1"/>
              <a:t>count</a:t>
            </a:r>
            <a:endParaRPr lang="it-IT" dirty="0"/>
          </a:p>
          <a:p>
            <a:r>
              <a:rPr lang="it-IT" dirty="0"/>
              <a:t>COVID-19 </a:t>
            </a:r>
            <a:r>
              <a:rPr lang="it-IT" dirty="0" err="1"/>
              <a:t>diagnosis</a:t>
            </a:r>
            <a:endParaRPr lang="it-IT" dirty="0"/>
          </a:p>
          <a:p>
            <a:r>
              <a:rPr lang="it-IT" dirty="0"/>
              <a:t>HIV Drug </a:t>
            </a:r>
            <a:r>
              <a:rPr lang="it-IT" dirty="0" err="1"/>
              <a:t>Resistance</a:t>
            </a:r>
            <a:r>
              <a:rPr lang="it-IT" dirty="0"/>
              <a:t> (HIVDR)</a:t>
            </a:r>
          </a:p>
          <a:p>
            <a:r>
              <a:rPr lang="it-IT" dirty="0"/>
              <a:t>Malaria </a:t>
            </a:r>
            <a:r>
              <a:rPr lang="it-IT" dirty="0" err="1"/>
              <a:t>diagnosis</a:t>
            </a:r>
            <a:endParaRPr lang="it-IT" dirty="0"/>
          </a:p>
          <a:p>
            <a:r>
              <a:rPr lang="it-IT" dirty="0" err="1"/>
              <a:t>Crypyococcal</a:t>
            </a:r>
            <a:r>
              <a:rPr lang="it-IT" dirty="0"/>
              <a:t> </a:t>
            </a:r>
            <a:r>
              <a:rPr lang="it-IT" dirty="0" err="1"/>
              <a:t>Antigen</a:t>
            </a:r>
            <a:r>
              <a:rPr lang="it-IT" dirty="0"/>
              <a:t> (</a:t>
            </a:r>
            <a:r>
              <a:rPr lang="it-IT" dirty="0" err="1"/>
              <a:t>CrAg</a:t>
            </a:r>
            <a:r>
              <a:rPr lang="it-IT" dirty="0"/>
              <a:t>)</a:t>
            </a:r>
          </a:p>
          <a:p>
            <a:r>
              <a:rPr lang="it-IT" dirty="0"/>
              <a:t>Others (e.g. </a:t>
            </a:r>
            <a:r>
              <a:rPr lang="it-IT" dirty="0" err="1"/>
              <a:t>urinalysis</a:t>
            </a:r>
            <a:r>
              <a:rPr lang="it-IT" dirty="0"/>
              <a:t>, </a:t>
            </a:r>
            <a:r>
              <a:rPr lang="it-IT" dirty="0" err="1"/>
              <a:t>blood</a:t>
            </a:r>
            <a:r>
              <a:rPr lang="it-IT" dirty="0"/>
              <a:t> </a:t>
            </a:r>
            <a:r>
              <a:rPr lang="it-IT" dirty="0" err="1"/>
              <a:t>cultures</a:t>
            </a:r>
            <a:r>
              <a:rPr lang="it-IT" dirty="0"/>
              <a:t>)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568B341-FF60-BD29-CBFE-37BD1A56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3126" cy="823912"/>
          </a:xfrm>
        </p:spPr>
        <p:txBody>
          <a:bodyPr anchor="ctr"/>
          <a:lstStyle/>
          <a:p>
            <a:r>
              <a:rPr lang="it-IT" dirty="0"/>
              <a:t>📊 Key DREAM </a:t>
            </a:r>
            <a:r>
              <a:rPr lang="it-IT" dirty="0" err="1"/>
              <a:t>Laboratory</a:t>
            </a:r>
            <a:r>
              <a:rPr lang="it-IT" dirty="0"/>
              <a:t> </a:t>
            </a:r>
            <a:r>
              <a:rPr lang="it-IT" dirty="0" err="1"/>
              <a:t>Achivements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D17B4A6-2A8C-7D0B-18F1-BB92AFD239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it-IT" sz="3800" dirty="0"/>
              <a:t>🧪 ~ </a:t>
            </a:r>
            <a:r>
              <a:rPr lang="it-IT" sz="3800" b="1" dirty="0"/>
              <a:t>2 </a:t>
            </a:r>
            <a:r>
              <a:rPr lang="it-IT" sz="3800" b="1" dirty="0" err="1"/>
              <a:t>million</a:t>
            </a:r>
            <a:r>
              <a:rPr lang="it-IT" sz="3800" b="1" dirty="0"/>
              <a:t> </a:t>
            </a:r>
            <a:r>
              <a:rPr lang="it-IT" sz="3800" dirty="0"/>
              <a:t>HIV-1 </a:t>
            </a:r>
            <a:r>
              <a:rPr lang="it-IT" sz="3800" dirty="0" err="1"/>
              <a:t>viral</a:t>
            </a:r>
            <a:r>
              <a:rPr lang="it-IT" sz="3800" dirty="0"/>
              <a:t> load </a:t>
            </a:r>
            <a:r>
              <a:rPr lang="it-IT" sz="3800" dirty="0" err="1"/>
              <a:t>tests</a:t>
            </a:r>
            <a:endParaRPr lang="it-IT" sz="3800" dirty="0"/>
          </a:p>
          <a:p>
            <a:pPr>
              <a:lnSpc>
                <a:spcPct val="170000"/>
              </a:lnSpc>
            </a:pPr>
            <a:r>
              <a:rPr lang="it-IT" sz="3800" dirty="0"/>
              <a:t>🔬 </a:t>
            </a:r>
            <a:r>
              <a:rPr lang="it-IT" sz="3800" b="1" dirty="0"/>
              <a:t>1,3 </a:t>
            </a:r>
            <a:r>
              <a:rPr lang="it-IT" sz="3800" b="1" dirty="0" err="1"/>
              <a:t>million</a:t>
            </a:r>
            <a:r>
              <a:rPr lang="it-IT" sz="3800" b="1" dirty="0"/>
              <a:t> </a:t>
            </a:r>
            <a:r>
              <a:rPr lang="it-IT" sz="3800" dirty="0"/>
              <a:t>CD4 </a:t>
            </a:r>
            <a:r>
              <a:rPr lang="it-IT" sz="3800" dirty="0" err="1"/>
              <a:t>count</a:t>
            </a:r>
            <a:r>
              <a:rPr lang="it-IT" sz="3800" dirty="0"/>
              <a:t> </a:t>
            </a:r>
            <a:r>
              <a:rPr lang="it-IT" sz="3800" dirty="0" err="1"/>
              <a:t>tests</a:t>
            </a:r>
            <a:endParaRPr lang="it-IT" sz="3800" dirty="0"/>
          </a:p>
          <a:p>
            <a:pPr>
              <a:lnSpc>
                <a:spcPct val="170000"/>
              </a:lnSpc>
            </a:pPr>
            <a:r>
              <a:rPr lang="it-IT" sz="3800" dirty="0"/>
              <a:t>🩸 </a:t>
            </a:r>
            <a:r>
              <a:rPr lang="it-IT" sz="3800" b="1" dirty="0"/>
              <a:t>1,9 </a:t>
            </a:r>
            <a:r>
              <a:rPr lang="it-IT" sz="3800" b="1" dirty="0" err="1"/>
              <a:t>million</a:t>
            </a:r>
            <a:r>
              <a:rPr lang="it-IT" sz="3800" b="1" dirty="0"/>
              <a:t> </a:t>
            </a:r>
            <a:r>
              <a:rPr lang="it-IT" sz="3800" dirty="0" err="1"/>
              <a:t>haematology</a:t>
            </a:r>
            <a:r>
              <a:rPr lang="it-IT" sz="3800" dirty="0"/>
              <a:t> </a:t>
            </a:r>
            <a:r>
              <a:rPr lang="it-IT" sz="3800" dirty="0" err="1"/>
              <a:t>tests</a:t>
            </a:r>
            <a:endParaRPr lang="it-IT" sz="3800" dirty="0"/>
          </a:p>
          <a:p>
            <a:pPr>
              <a:lnSpc>
                <a:spcPct val="170000"/>
              </a:lnSpc>
            </a:pPr>
            <a:r>
              <a:rPr lang="it-IT" sz="3800" dirty="0"/>
              <a:t>🧫  &gt; </a:t>
            </a:r>
            <a:r>
              <a:rPr lang="it-IT" sz="3800" b="1" dirty="0"/>
              <a:t>4,000</a:t>
            </a:r>
            <a:r>
              <a:rPr lang="it-IT" sz="3800" dirty="0"/>
              <a:t> </a:t>
            </a:r>
            <a:r>
              <a:rPr lang="it-IT" sz="3800" dirty="0" err="1"/>
              <a:t>molecular</a:t>
            </a:r>
            <a:r>
              <a:rPr lang="it-IT" sz="3800" dirty="0"/>
              <a:t> </a:t>
            </a:r>
            <a:r>
              <a:rPr lang="it-IT" sz="3800" dirty="0" err="1"/>
              <a:t>tubercolosis</a:t>
            </a:r>
            <a:r>
              <a:rPr lang="it-IT" sz="3800" dirty="0"/>
              <a:t> </a:t>
            </a:r>
            <a:r>
              <a:rPr lang="it-IT" sz="3800" dirty="0" err="1"/>
              <a:t>tests</a:t>
            </a:r>
            <a:r>
              <a:rPr lang="it-IT" sz="3800" dirty="0"/>
              <a:t> (</a:t>
            </a:r>
            <a:r>
              <a:rPr lang="it-IT" sz="3800" dirty="0" err="1"/>
              <a:t>GeneXpert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4169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6751</TotalTime>
  <Words>973</Words>
  <Application>Microsoft Macintosh PowerPoint</Application>
  <PresentationFormat>Widescreen</PresentationFormat>
  <Paragraphs>174</Paragraphs>
  <Slides>25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AdvTTd027cc2c</vt:lpstr>
      <vt:lpstr>Aptos</vt:lpstr>
      <vt:lpstr>Aptos Display</vt:lpstr>
      <vt:lpstr>Arial</vt:lpstr>
      <vt:lpstr>Arial</vt:lpstr>
      <vt:lpstr>Calibri</vt:lpstr>
      <vt:lpstr>Calibri Light</vt:lpstr>
      <vt:lpstr>Cambria</vt:lpstr>
      <vt:lpstr>Trebuchet MS</vt:lpstr>
      <vt:lpstr>Wingdings 3</vt:lpstr>
      <vt:lpstr>Tema di Office</vt:lpstr>
      <vt:lpstr>LESSONS LEARNED  DREAM PROGRAM  IN MALAWI</vt:lpstr>
      <vt:lpstr>From DREAM to DREAM 2.0</vt:lpstr>
      <vt:lpstr>From DREAM to DREAM 2.0</vt:lpstr>
      <vt:lpstr>DREAM in Africa – key data since 2002</vt:lpstr>
      <vt:lpstr>Dream in Malawi</vt:lpstr>
      <vt:lpstr>Background in Malawi</vt:lpstr>
      <vt:lpstr>The key elements</vt:lpstr>
      <vt:lpstr>Expandend Services provided by DREAM</vt:lpstr>
      <vt:lpstr>DREAM Laboratory Services &amp; Impact </vt:lpstr>
      <vt:lpstr>Key success in HIV care</vt:lpstr>
      <vt:lpstr>Differentiated Services Delivery (DSD) for HIV+ adolescents</vt:lpstr>
      <vt:lpstr>Differentiated Services Delivery (DSD) for HIV+ adolescents</vt:lpstr>
      <vt:lpstr>     Challenges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HPV Vaccination</vt:lpstr>
      <vt:lpstr>Molecular labs-accreditation</vt:lpstr>
      <vt:lpstr>Lessons learnt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CERVICAL CANCER PROGRAM</dc:title>
  <dc:creator>DREAM i7</dc:creator>
  <cp:lastModifiedBy>fausto.ciccacci.411460</cp:lastModifiedBy>
  <cp:revision>347</cp:revision>
  <dcterms:created xsi:type="dcterms:W3CDTF">2018-05-08T06:24:47Z</dcterms:created>
  <dcterms:modified xsi:type="dcterms:W3CDTF">2025-07-13T17:10:05Z</dcterms:modified>
</cp:coreProperties>
</file>