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85" r:id="rId21"/>
  </p:sldIdLst>
  <p:sldSz cx="14630400" cy="8229600"/>
  <p:notesSz cx="8229600" cy="14630400"/>
  <p:embeddedFontLst>
    <p:embeddedFont>
      <p:font typeface="DM Sans Semi Bold" pitchFamily="2" charset="77"/>
      <p:regular r:id="rId23"/>
    </p:embeddedFont>
    <p:embeddedFont>
      <p:font typeface="Inter Medium" panose="02000503000000020004" pitchFamily="2" charset="0"/>
      <p:regular r:id="rId24"/>
      <p:bold r:id="rId25"/>
      <p:italic r:id="rId26"/>
      <p:boldItalic r:id="rId27"/>
    </p:embeddedFont>
    <p:embeddedFont>
      <p:font typeface="Raleway" pitchFamily="2" charset="77"/>
      <p:regular r:id="rId28"/>
      <p:bold r:id="rId29"/>
      <p:italic r:id="rId30"/>
      <p:boldItalic r:id="rId31"/>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0BDBFC-E0C8-3543-BFCC-27BD39064E0A}" v="5" dt="2025-07-09T18:48:49.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4"/>
    <p:restoredTop sz="95721"/>
  </p:normalViewPr>
  <p:slideViewPr>
    <p:cSldViewPr snapToGrid="0" snapToObjects="1">
      <p:cViewPr varScale="1">
        <p:scale>
          <a:sx n="83" d="100"/>
          <a:sy n="83" d="100"/>
        </p:scale>
        <p:origin x="6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 orlando" userId="f4b50875-7166-40f9-b165-ac5798f6f62e" providerId="ADAL" clId="{B40BDBFC-E0C8-3543-BFCC-27BD39064E0A}"/>
    <pc:docChg chg="custSel modSld">
      <pc:chgData name="stefano orlando" userId="f4b50875-7166-40f9-b165-ac5798f6f62e" providerId="ADAL" clId="{B40BDBFC-E0C8-3543-BFCC-27BD39064E0A}" dt="2025-07-09T18:49:12.223" v="74" actId="1037"/>
      <pc:docMkLst>
        <pc:docMk/>
      </pc:docMkLst>
      <pc:sldChg chg="modSp mod">
        <pc:chgData name="stefano orlando" userId="f4b50875-7166-40f9-b165-ac5798f6f62e" providerId="ADAL" clId="{B40BDBFC-E0C8-3543-BFCC-27BD39064E0A}" dt="2025-07-09T18:42:55.470" v="2" actId="1076"/>
        <pc:sldMkLst>
          <pc:docMk/>
          <pc:sldMk cId="0" sldId="259"/>
        </pc:sldMkLst>
        <pc:spChg chg="mod">
          <ac:chgData name="stefano orlando" userId="f4b50875-7166-40f9-b165-ac5798f6f62e" providerId="ADAL" clId="{B40BDBFC-E0C8-3543-BFCC-27BD39064E0A}" dt="2025-07-09T18:42:44.041" v="0" actId="1076"/>
          <ac:spMkLst>
            <pc:docMk/>
            <pc:sldMk cId="0" sldId="259"/>
            <ac:spMk id="5" creationId="{00000000-0000-0000-0000-000000000000}"/>
          </ac:spMkLst>
        </pc:spChg>
        <pc:spChg chg="mod">
          <ac:chgData name="stefano orlando" userId="f4b50875-7166-40f9-b165-ac5798f6f62e" providerId="ADAL" clId="{B40BDBFC-E0C8-3543-BFCC-27BD39064E0A}" dt="2025-07-09T18:42:49.863" v="1" actId="1076"/>
          <ac:spMkLst>
            <pc:docMk/>
            <pc:sldMk cId="0" sldId="259"/>
            <ac:spMk id="6" creationId="{00000000-0000-0000-0000-000000000000}"/>
          </ac:spMkLst>
        </pc:spChg>
        <pc:spChg chg="mod">
          <ac:chgData name="stefano orlando" userId="f4b50875-7166-40f9-b165-ac5798f6f62e" providerId="ADAL" clId="{B40BDBFC-E0C8-3543-BFCC-27BD39064E0A}" dt="2025-07-09T18:42:55.470" v="2" actId="1076"/>
          <ac:spMkLst>
            <pc:docMk/>
            <pc:sldMk cId="0" sldId="259"/>
            <ac:spMk id="7" creationId="{00000000-0000-0000-0000-000000000000}"/>
          </ac:spMkLst>
        </pc:spChg>
      </pc:sldChg>
      <pc:sldChg chg="delSp modSp mod">
        <pc:chgData name="stefano orlando" userId="f4b50875-7166-40f9-b165-ac5798f6f62e" providerId="ADAL" clId="{B40BDBFC-E0C8-3543-BFCC-27BD39064E0A}" dt="2025-07-09T18:44:22.354" v="19" actId="1076"/>
        <pc:sldMkLst>
          <pc:docMk/>
          <pc:sldMk cId="0" sldId="266"/>
        </pc:sldMkLst>
        <pc:spChg chg="mod">
          <ac:chgData name="stefano orlando" userId="f4b50875-7166-40f9-b165-ac5798f6f62e" providerId="ADAL" clId="{B40BDBFC-E0C8-3543-BFCC-27BD39064E0A}" dt="2025-07-09T18:44:12.211" v="17" actId="403"/>
          <ac:spMkLst>
            <pc:docMk/>
            <pc:sldMk cId="0" sldId="266"/>
            <ac:spMk id="5" creationId="{00000000-0000-0000-0000-000000000000}"/>
          </ac:spMkLst>
        </pc:spChg>
        <pc:spChg chg="mod">
          <ac:chgData name="stefano orlando" userId="f4b50875-7166-40f9-b165-ac5798f6f62e" providerId="ADAL" clId="{B40BDBFC-E0C8-3543-BFCC-27BD39064E0A}" dt="2025-07-09T18:44:19.278" v="18" actId="1076"/>
          <ac:spMkLst>
            <pc:docMk/>
            <pc:sldMk cId="0" sldId="266"/>
            <ac:spMk id="6" creationId="{00000000-0000-0000-0000-000000000000}"/>
          </ac:spMkLst>
        </pc:spChg>
        <pc:spChg chg="mod">
          <ac:chgData name="stefano orlando" userId="f4b50875-7166-40f9-b165-ac5798f6f62e" providerId="ADAL" clId="{B40BDBFC-E0C8-3543-BFCC-27BD39064E0A}" dt="2025-07-09T18:44:22.354" v="19" actId="1076"/>
          <ac:spMkLst>
            <pc:docMk/>
            <pc:sldMk cId="0" sldId="266"/>
            <ac:spMk id="7" creationId="{00000000-0000-0000-0000-000000000000}"/>
          </ac:spMkLst>
        </pc:spChg>
        <pc:spChg chg="del">
          <ac:chgData name="stefano orlando" userId="f4b50875-7166-40f9-b165-ac5798f6f62e" providerId="ADAL" clId="{B40BDBFC-E0C8-3543-BFCC-27BD39064E0A}" dt="2025-07-09T18:43:39.171" v="9" actId="478"/>
          <ac:spMkLst>
            <pc:docMk/>
            <pc:sldMk cId="0" sldId="266"/>
            <ac:spMk id="8" creationId="{00000000-0000-0000-0000-000000000000}"/>
          </ac:spMkLst>
        </pc:spChg>
        <pc:spChg chg="del">
          <ac:chgData name="stefano orlando" userId="f4b50875-7166-40f9-b165-ac5798f6f62e" providerId="ADAL" clId="{B40BDBFC-E0C8-3543-BFCC-27BD39064E0A}" dt="2025-07-09T18:43:42.006" v="10" actId="478"/>
          <ac:spMkLst>
            <pc:docMk/>
            <pc:sldMk cId="0" sldId="266"/>
            <ac:spMk id="9" creationId="{00000000-0000-0000-0000-000000000000}"/>
          </ac:spMkLst>
        </pc:spChg>
      </pc:sldChg>
      <pc:sldChg chg="addSp delSp modSp mod">
        <pc:chgData name="stefano orlando" userId="f4b50875-7166-40f9-b165-ac5798f6f62e" providerId="ADAL" clId="{B40BDBFC-E0C8-3543-BFCC-27BD39064E0A}" dt="2025-07-09T18:49:12.223" v="74" actId="1037"/>
        <pc:sldMkLst>
          <pc:docMk/>
          <pc:sldMk cId="0" sldId="267"/>
        </pc:sldMkLst>
        <pc:picChg chg="del mod">
          <ac:chgData name="stefano orlando" userId="f4b50875-7166-40f9-b165-ac5798f6f62e" providerId="ADAL" clId="{B40BDBFC-E0C8-3543-BFCC-27BD39064E0A}" dt="2025-07-09T18:44:38.979" v="23" actId="478"/>
          <ac:picMkLst>
            <pc:docMk/>
            <pc:sldMk cId="0" sldId="267"/>
            <ac:picMk id="3" creationId="{00000000-0000-0000-0000-000000000000}"/>
          </ac:picMkLst>
        </pc:picChg>
        <pc:picChg chg="del mod">
          <ac:chgData name="stefano orlando" userId="f4b50875-7166-40f9-b165-ac5798f6f62e" providerId="ADAL" clId="{B40BDBFC-E0C8-3543-BFCC-27BD39064E0A}" dt="2025-07-09T18:44:38.136" v="22" actId="478"/>
          <ac:picMkLst>
            <pc:docMk/>
            <pc:sldMk cId="0" sldId="267"/>
            <ac:picMk id="4" creationId="{00000000-0000-0000-0000-000000000000}"/>
          </ac:picMkLst>
        </pc:picChg>
        <pc:picChg chg="add del mod">
          <ac:chgData name="stefano orlando" userId="f4b50875-7166-40f9-b165-ac5798f6f62e" providerId="ADAL" clId="{B40BDBFC-E0C8-3543-BFCC-27BD39064E0A}" dt="2025-07-09T18:48:15.129" v="48" actId="478"/>
          <ac:picMkLst>
            <pc:docMk/>
            <pc:sldMk cId="0" sldId="267"/>
            <ac:picMk id="6" creationId="{3090BDBF-1957-AADB-E5CD-D9907504B3DE}"/>
          </ac:picMkLst>
        </pc:picChg>
        <pc:picChg chg="add del mod">
          <ac:chgData name="stefano orlando" userId="f4b50875-7166-40f9-b165-ac5798f6f62e" providerId="ADAL" clId="{B40BDBFC-E0C8-3543-BFCC-27BD39064E0A}" dt="2025-07-09T18:47:32.394" v="40" actId="478"/>
          <ac:picMkLst>
            <pc:docMk/>
            <pc:sldMk cId="0" sldId="267"/>
            <ac:picMk id="8" creationId="{31940768-8983-9AF5-4E16-991E58E34F0F}"/>
          </ac:picMkLst>
        </pc:picChg>
        <pc:picChg chg="add del mod">
          <ac:chgData name="stefano orlando" userId="f4b50875-7166-40f9-b165-ac5798f6f62e" providerId="ADAL" clId="{B40BDBFC-E0C8-3543-BFCC-27BD39064E0A}" dt="2025-07-09T18:47:54.625" v="43" actId="478"/>
          <ac:picMkLst>
            <pc:docMk/>
            <pc:sldMk cId="0" sldId="267"/>
            <ac:picMk id="10" creationId="{C79433A6-576D-D14A-647F-0D55DC24D246}"/>
          </ac:picMkLst>
        </pc:picChg>
        <pc:picChg chg="add mod">
          <ac:chgData name="stefano orlando" userId="f4b50875-7166-40f9-b165-ac5798f6f62e" providerId="ADAL" clId="{B40BDBFC-E0C8-3543-BFCC-27BD39064E0A}" dt="2025-07-09T18:49:04.777" v="55" actId="1076"/>
          <ac:picMkLst>
            <pc:docMk/>
            <pc:sldMk cId="0" sldId="267"/>
            <ac:picMk id="12" creationId="{CAAB41CB-384D-2A4B-B177-923CD02401A0}"/>
          </ac:picMkLst>
        </pc:picChg>
        <pc:picChg chg="add mod">
          <ac:chgData name="stefano orlando" userId="f4b50875-7166-40f9-b165-ac5798f6f62e" providerId="ADAL" clId="{B40BDBFC-E0C8-3543-BFCC-27BD39064E0A}" dt="2025-07-09T18:49:12.223" v="74" actId="1037"/>
          <ac:picMkLst>
            <pc:docMk/>
            <pc:sldMk cId="0" sldId="267"/>
            <ac:picMk id="14" creationId="{63CD2956-22A0-A4C6-B06D-E1067615F3C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174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Aggiungere loghi</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28F22-88CF-E930-18AC-D74F347D02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4D9EE-5108-21EB-15A8-6265E4FE6A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2DCBB-BEF0-8B95-3EA7-36E9C98546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464F81-AF93-0AAF-7F75-14F01AF39A46}"/>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399217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pic>
        <p:nvPicPr>
          <p:cNvPr id="2" name="Picture 4" descr="A red ribbon and black text&#10;&#10;AI-generated content may be incorrect.">
            <a:extLst>
              <a:ext uri="{FF2B5EF4-FFF2-40B4-BE49-F238E27FC236}">
                <a16:creationId xmlns:a16="http://schemas.microsoft.com/office/drawing/2014/main" id="{5CC7C144-9FB6-3F0B-C5C6-C4D088742F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658300" cy="10845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5" name="Picture 4" descr="A red ribbon and black text&#10;&#10;AI-generated content may be incorrect.">
            <a:extLst>
              <a:ext uri="{FF2B5EF4-FFF2-40B4-BE49-F238E27FC236}">
                <a16:creationId xmlns:a16="http://schemas.microsoft.com/office/drawing/2014/main" id="{39025089-D7CA-9C5A-D55B-4C8FAAFC82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658300" cy="1084532"/>
          </a:xfrm>
          <a:prstGeom prst="rect">
            <a:avLst/>
          </a:prstGeom>
        </p:spPr>
      </p:pic>
    </p:spTree>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Picture 4" descr="A red ribbon and black text&#10;&#10;AI-generated content may be incorrect.">
            <a:extLst>
              <a:ext uri="{FF2B5EF4-FFF2-40B4-BE49-F238E27FC236}">
                <a16:creationId xmlns:a16="http://schemas.microsoft.com/office/drawing/2014/main" id="{5B94201F-2701-26E2-41C0-C35DEBDA6D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72100" y="1"/>
            <a:ext cx="2658300" cy="10845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5200" y="0"/>
            <a:ext cx="7315200" cy="8229600"/>
          </a:xfrm>
          <a:prstGeom prst="rect">
            <a:avLst/>
          </a:prstGeom>
        </p:spPr>
      </p:pic>
      <p:sp>
        <p:nvSpPr>
          <p:cNvPr id="3" name="Text 0"/>
          <p:cNvSpPr/>
          <p:nvPr/>
        </p:nvSpPr>
        <p:spPr>
          <a:xfrm>
            <a:off x="793790" y="2378393"/>
            <a:ext cx="5727621" cy="1860233"/>
          </a:xfrm>
          <a:prstGeom prst="rect">
            <a:avLst/>
          </a:prstGeom>
          <a:noFill/>
          <a:ln/>
        </p:spPr>
        <p:txBody>
          <a:bodyPr wrap="square" lIns="0" tIns="0" rIns="0" bIns="0" rtlCol="0" anchor="t"/>
          <a:lstStyle/>
          <a:p>
            <a:pPr marL="0" indent="0" algn="l">
              <a:lnSpc>
                <a:spcPts val="4850"/>
              </a:lnSpc>
              <a:buNone/>
            </a:pPr>
            <a:r>
              <a:rPr lang="en-US" sz="3900" dirty="0">
                <a:solidFill>
                  <a:srgbClr val="030303"/>
                </a:solidFill>
                <a:latin typeface="DM Sans Semi Bold" pitchFamily="34" charset="0"/>
                <a:ea typeface="DM Sans Semi Bold" pitchFamily="34" charset="-122"/>
                <a:cs typeface="DM Sans Semi Bold" pitchFamily="34" charset="-120"/>
              </a:rPr>
              <a:t>The Global Response to HIV/AIDS in Sub-Saharan Africa</a:t>
            </a:r>
            <a:endParaRPr lang="en-US" sz="3900" dirty="0"/>
          </a:p>
        </p:txBody>
      </p:sp>
      <p:sp>
        <p:nvSpPr>
          <p:cNvPr id="4" name="Text 1"/>
          <p:cNvSpPr/>
          <p:nvPr/>
        </p:nvSpPr>
        <p:spPr>
          <a:xfrm>
            <a:off x="793790" y="4536281"/>
            <a:ext cx="5727621" cy="620316"/>
          </a:xfrm>
          <a:prstGeom prst="rect">
            <a:avLst/>
          </a:prstGeom>
          <a:noFill/>
          <a:ln/>
        </p:spPr>
        <p:txBody>
          <a:bodyPr wrap="square" lIns="0" tIns="0" rIns="0" bIns="0" rtlCol="0" anchor="t"/>
          <a:lstStyle/>
          <a:p>
            <a:pPr marL="0" indent="0" algn="l">
              <a:lnSpc>
                <a:spcPts val="2400"/>
              </a:lnSpc>
              <a:buNone/>
            </a:pPr>
            <a:r>
              <a:rPr lang="en-US" sz="1950" dirty="0">
                <a:solidFill>
                  <a:srgbClr val="030303"/>
                </a:solidFill>
                <a:latin typeface="DM Sans Semi Bold" pitchFamily="34" charset="0"/>
                <a:ea typeface="DM Sans Semi Bold" pitchFamily="34" charset="-122"/>
                <a:cs typeface="DM Sans Semi Bold" pitchFamily="34" charset="-120"/>
              </a:rPr>
              <a:t>Achievements, Challenges, and Perspectives for the Future</a:t>
            </a:r>
            <a:endParaRPr lang="en-US" sz="1950" dirty="0"/>
          </a:p>
        </p:txBody>
      </p:sp>
      <p:sp>
        <p:nvSpPr>
          <p:cNvPr id="5" name="Text 2"/>
          <p:cNvSpPr/>
          <p:nvPr/>
        </p:nvSpPr>
        <p:spPr>
          <a:xfrm>
            <a:off x="793790" y="5454253"/>
            <a:ext cx="5727621" cy="396954"/>
          </a:xfrm>
          <a:prstGeom prst="rect">
            <a:avLst/>
          </a:prstGeom>
          <a:noFill/>
          <a:ln/>
        </p:spPr>
        <p:txBody>
          <a:bodyPr wrap="none" lIns="0" tIns="0" rIns="0" bIns="0" rtlCol="0" anchor="t"/>
          <a:lstStyle/>
          <a:p>
            <a:pPr marL="0" indent="0" algn="l">
              <a:lnSpc>
                <a:spcPts val="3100"/>
              </a:lnSpc>
              <a:buNone/>
            </a:pPr>
            <a:r>
              <a:rPr lang="en-US" sz="1950" dirty="0">
                <a:solidFill>
                  <a:srgbClr val="464646"/>
                </a:solidFill>
                <a:latin typeface="Inter Medium" pitchFamily="34" charset="0"/>
                <a:ea typeface="Inter Medium" pitchFamily="34" charset="-122"/>
                <a:cs typeface="Inter Medium" pitchFamily="34" charset="-120"/>
              </a:rPr>
              <a:t>Prof. Stefano Orlando</a:t>
            </a:r>
            <a:endParaRPr lang="en-US" sz="1950" dirty="0"/>
          </a:p>
        </p:txBody>
      </p:sp>
      <p:pic>
        <p:nvPicPr>
          <p:cNvPr id="6" name="Immagine 5" descr="Immagine che contiene testo, schermata, Carattere, logo&#10;&#10;Il contenuto generato dall'IA potrebbe non essere corretto.">
            <a:extLst>
              <a:ext uri="{FF2B5EF4-FFF2-40B4-BE49-F238E27FC236}">
                <a16:creationId xmlns:a16="http://schemas.microsoft.com/office/drawing/2014/main" id="{7D665968-0608-70B3-C1A4-5F767BD518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790" y="6362958"/>
            <a:ext cx="1131933" cy="11353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82955" y="539829"/>
            <a:ext cx="8767405" cy="397669"/>
          </a:xfrm>
          <a:prstGeom prst="rect">
            <a:avLst/>
          </a:prstGeom>
          <a:noFill/>
          <a:ln/>
        </p:spPr>
        <p:txBody>
          <a:bodyPr wrap="none" lIns="0" tIns="0" rIns="0" bIns="0" rtlCol="0" anchor="t"/>
          <a:lstStyle/>
          <a:p>
            <a:pPr marL="0" indent="0" algn="l">
              <a:lnSpc>
                <a:spcPts val="3100"/>
              </a:lnSpc>
              <a:buNone/>
            </a:pPr>
            <a:r>
              <a:rPr lang="en-US" sz="2500" dirty="0">
                <a:solidFill>
                  <a:srgbClr val="030303"/>
                </a:solidFill>
                <a:latin typeface="DM Sans Semi Bold" pitchFamily="34" charset="0"/>
                <a:ea typeface="DM Sans Semi Bold" pitchFamily="34" charset="-122"/>
                <a:cs typeface="DM Sans Semi Bold" pitchFamily="34" charset="-120"/>
              </a:rPr>
              <a:t>95-95-95 means 14.3% people with HIV not on treatment</a:t>
            </a:r>
            <a:endParaRPr lang="en-US" sz="2500" dirty="0"/>
          </a:p>
        </p:txBody>
      </p:sp>
      <p:pic>
        <p:nvPicPr>
          <p:cNvPr id="3"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0651" y="1191935"/>
            <a:ext cx="8028980" cy="3974306"/>
          </a:xfrm>
          <a:prstGeom prst="rect">
            <a:avLst/>
          </a:prstGeom>
        </p:spPr>
      </p:pic>
      <p:sp>
        <p:nvSpPr>
          <p:cNvPr id="4" name="Text 1"/>
          <p:cNvSpPr/>
          <p:nvPr/>
        </p:nvSpPr>
        <p:spPr>
          <a:xfrm>
            <a:off x="782955" y="5309354"/>
            <a:ext cx="13064490" cy="203597"/>
          </a:xfrm>
          <a:prstGeom prst="rect">
            <a:avLst/>
          </a:prstGeom>
          <a:noFill/>
          <a:ln/>
        </p:spPr>
        <p:txBody>
          <a:bodyPr wrap="none" lIns="0" tIns="0" rIns="0" bIns="0" rtlCol="0" anchor="t"/>
          <a:lstStyle/>
          <a:p>
            <a:pPr marL="0" indent="0" algn="l">
              <a:lnSpc>
                <a:spcPts val="1600"/>
              </a:lnSpc>
              <a:buNone/>
            </a:pPr>
            <a:endParaRPr lang="en-US" sz="1000" dirty="0"/>
          </a:p>
        </p:txBody>
      </p:sp>
      <p:sp>
        <p:nvSpPr>
          <p:cNvPr id="5" name="Shape 2"/>
          <p:cNvSpPr/>
          <p:nvPr/>
        </p:nvSpPr>
        <p:spPr>
          <a:xfrm>
            <a:off x="782955" y="5656064"/>
            <a:ext cx="13064490" cy="2033707"/>
          </a:xfrm>
          <a:prstGeom prst="roundRect">
            <a:avLst>
              <a:gd name="adj" fmla="val 3597"/>
            </a:avLst>
          </a:prstGeom>
          <a:noFill/>
          <a:ln w="15240">
            <a:solidFill>
              <a:srgbClr val="D8D4D4"/>
            </a:solidFill>
            <a:prstDash val="solid"/>
          </a:ln>
        </p:spPr>
        <p:txBody>
          <a:bodyPr/>
          <a:lstStyle/>
          <a:p>
            <a:endParaRPr lang="it-IT"/>
          </a:p>
        </p:txBody>
      </p:sp>
      <p:sp>
        <p:nvSpPr>
          <p:cNvPr id="6" name="Shape 3"/>
          <p:cNvSpPr/>
          <p:nvPr/>
        </p:nvSpPr>
        <p:spPr>
          <a:xfrm>
            <a:off x="767715" y="5656064"/>
            <a:ext cx="60960" cy="2033707"/>
          </a:xfrm>
          <a:prstGeom prst="roundRect">
            <a:avLst>
              <a:gd name="adj" fmla="val 31309"/>
            </a:avLst>
          </a:prstGeom>
          <a:solidFill>
            <a:srgbClr val="1C9770"/>
          </a:solidFill>
          <a:ln/>
        </p:spPr>
        <p:txBody>
          <a:bodyPr/>
          <a:lstStyle/>
          <a:p>
            <a:endParaRPr lang="it-IT"/>
          </a:p>
        </p:txBody>
      </p:sp>
      <p:sp>
        <p:nvSpPr>
          <p:cNvPr id="7" name="Shape 4"/>
          <p:cNvSpPr/>
          <p:nvPr/>
        </p:nvSpPr>
        <p:spPr>
          <a:xfrm>
            <a:off x="971074" y="5798463"/>
            <a:ext cx="12733973" cy="1748909"/>
          </a:xfrm>
          <a:prstGeom prst="roundRect">
            <a:avLst>
              <a:gd name="adj" fmla="val 1091"/>
            </a:avLst>
          </a:prstGeom>
          <a:solidFill>
            <a:srgbClr val="B6D6FC"/>
          </a:solidFill>
          <a:ln/>
        </p:spPr>
        <p:txBody>
          <a:bodyPr/>
          <a:lstStyle/>
          <a:p>
            <a:endParaRPr lang="it-IT"/>
          </a:p>
        </p:txBody>
      </p:sp>
      <p:pic>
        <p:nvPicPr>
          <p:cNvPr id="8" name="Image 1" descr="preencod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233" y="5978604"/>
            <a:ext cx="318016" cy="254437"/>
          </a:xfrm>
          <a:prstGeom prst="rect">
            <a:avLst/>
          </a:prstGeom>
        </p:spPr>
      </p:pic>
      <p:sp>
        <p:nvSpPr>
          <p:cNvPr id="9" name="Text 5"/>
          <p:cNvSpPr/>
          <p:nvPr/>
        </p:nvSpPr>
        <p:spPr>
          <a:xfrm>
            <a:off x="5965865" y="5957411"/>
            <a:ext cx="3189446" cy="318016"/>
          </a:xfrm>
          <a:prstGeom prst="rect">
            <a:avLst/>
          </a:prstGeom>
          <a:noFill/>
          <a:ln/>
        </p:spPr>
        <p:txBody>
          <a:bodyPr wrap="none" lIns="0" tIns="0" rIns="0" bIns="0" rtlCol="0" anchor="t"/>
          <a:lstStyle/>
          <a:p>
            <a:pPr marL="0" indent="0" algn="ctr">
              <a:lnSpc>
                <a:spcPts val="2500"/>
              </a:lnSpc>
              <a:buNone/>
            </a:pPr>
            <a:r>
              <a:rPr lang="en-US" sz="2000" dirty="0">
                <a:solidFill>
                  <a:srgbClr val="000000"/>
                </a:solidFill>
                <a:latin typeface="DM Sans Semi Bold" pitchFamily="34" charset="0"/>
                <a:ea typeface="DM Sans Semi Bold" pitchFamily="34" charset="-122"/>
                <a:cs typeface="DM Sans Semi Bold" pitchFamily="34" charset="-120"/>
              </a:rPr>
              <a:t>Late Diagnosis Challenges</a:t>
            </a:r>
            <a:endParaRPr lang="en-US" sz="2000" dirty="0"/>
          </a:p>
        </p:txBody>
      </p:sp>
      <p:sp>
        <p:nvSpPr>
          <p:cNvPr id="10" name="Text 6"/>
          <p:cNvSpPr/>
          <p:nvPr/>
        </p:nvSpPr>
        <p:spPr>
          <a:xfrm>
            <a:off x="1543407" y="6402586"/>
            <a:ext cx="12034480" cy="954048"/>
          </a:xfrm>
          <a:prstGeom prst="rect">
            <a:avLst/>
          </a:prstGeom>
          <a:noFill/>
          <a:ln/>
        </p:spPr>
        <p:txBody>
          <a:bodyPr wrap="square" lIns="0" tIns="0" rIns="0" bIns="0" rtlCol="0" anchor="t"/>
          <a:lstStyle/>
          <a:p>
            <a:pPr marL="0" indent="0" algn="ctr">
              <a:lnSpc>
                <a:spcPts val="2500"/>
              </a:lnSpc>
              <a:buNone/>
            </a:pPr>
            <a:r>
              <a:rPr lang="en-US" sz="2000" dirty="0">
                <a:solidFill>
                  <a:srgbClr val="000000"/>
                </a:solidFill>
                <a:latin typeface="DM Sans Semi Bold" pitchFamily="34" charset="0"/>
                <a:ea typeface="DM Sans Semi Bold" pitchFamily="34" charset="-122"/>
                <a:cs typeface="DM Sans Semi Bold" pitchFamily="34" charset="-120"/>
              </a:rPr>
              <a:t>Many individuals only receive a diagnosis once AIDS has progressed to an advanced stage. In Kenya and Malawi, 9.7% of people newly diagnosed had late-stage disease, rising to 15.3% among men, highlighting gender disparities in healthcare access.</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0218" y="543282"/>
            <a:ext cx="13049964" cy="1049417"/>
          </a:xfrm>
          <a:prstGeom prst="rect">
            <a:avLst/>
          </a:prstGeom>
          <a:noFill/>
          <a:ln/>
        </p:spPr>
        <p:txBody>
          <a:bodyPr wrap="square" lIns="0" tIns="0" rIns="0" bIns="0" rtlCol="0" anchor="t"/>
          <a:lstStyle/>
          <a:p>
            <a:pPr marL="0" indent="0" algn="l">
              <a:lnSpc>
                <a:spcPts val="4100"/>
              </a:lnSpc>
              <a:buNone/>
            </a:pPr>
            <a:r>
              <a:rPr lang="en-US" sz="3300" dirty="0">
                <a:solidFill>
                  <a:srgbClr val="030303"/>
                </a:solidFill>
                <a:latin typeface="DM Sans Semi Bold" pitchFamily="34" charset="0"/>
                <a:ea typeface="DM Sans Semi Bold" pitchFamily="34" charset="-122"/>
                <a:cs typeface="DM Sans Semi Bold" pitchFamily="34" charset="-120"/>
              </a:rPr>
              <a:t>Innovations in HIV Prevention:</a:t>
            </a:r>
          </a:p>
          <a:p>
            <a:pPr marL="0" indent="0" algn="l">
              <a:lnSpc>
                <a:spcPts val="4100"/>
              </a:lnSpc>
              <a:buNone/>
            </a:pPr>
            <a:r>
              <a:rPr lang="en-US" sz="3300" dirty="0">
                <a:solidFill>
                  <a:srgbClr val="030303"/>
                </a:solidFill>
                <a:latin typeface="DM Sans Semi Bold" pitchFamily="34" charset="0"/>
                <a:ea typeface="DM Sans Semi Bold" pitchFamily="34" charset="-122"/>
                <a:cs typeface="DM Sans Semi Bold" pitchFamily="34" charset="-120"/>
              </a:rPr>
              <a:t>The Promise and the Challenge of Long-Acting PrEP</a:t>
            </a:r>
            <a:endParaRPr lang="en-US" sz="3300" dirty="0"/>
          </a:p>
        </p:txBody>
      </p:sp>
      <p:pic>
        <p:nvPicPr>
          <p:cNvPr id="3"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218" y="2033349"/>
            <a:ext cx="6320195" cy="3318034"/>
          </a:xfrm>
          <a:prstGeom prst="rect">
            <a:avLst/>
          </a:prstGeom>
        </p:spPr>
      </p:pic>
      <p:sp>
        <p:nvSpPr>
          <p:cNvPr id="4" name="Text 1"/>
          <p:cNvSpPr/>
          <p:nvPr/>
        </p:nvSpPr>
        <p:spPr>
          <a:xfrm>
            <a:off x="790218" y="5540216"/>
            <a:ext cx="6320195" cy="2014538"/>
          </a:xfrm>
          <a:prstGeom prst="rect">
            <a:avLst/>
          </a:prstGeom>
          <a:noFill/>
          <a:ln/>
        </p:spPr>
        <p:txBody>
          <a:bodyPr wrap="square" lIns="0" tIns="0" rIns="0" bIns="0" rtlCol="0" anchor="t"/>
          <a:lstStyle/>
          <a:p>
            <a:pPr marL="0" indent="0" algn="l">
              <a:lnSpc>
                <a:spcPts val="2600"/>
              </a:lnSpc>
              <a:buNone/>
            </a:pPr>
            <a:r>
              <a:rPr lang="en-US" sz="1650" dirty="0">
                <a:solidFill>
                  <a:srgbClr val="464646"/>
                </a:solidFill>
                <a:latin typeface="Inter Medium" pitchFamily="34" charset="0"/>
                <a:ea typeface="Inter Medium" pitchFamily="34" charset="-122"/>
                <a:cs typeface="Inter Medium" pitchFamily="34" charset="-120"/>
              </a:rPr>
              <a:t>The introduction of </a:t>
            </a:r>
            <a:r>
              <a:rPr lang="en-US" sz="1650" b="1" dirty="0">
                <a:solidFill>
                  <a:srgbClr val="464646"/>
                </a:solidFill>
                <a:latin typeface="Inter Medium" pitchFamily="34" charset="0"/>
                <a:ea typeface="Inter Medium" pitchFamily="34" charset="-122"/>
                <a:cs typeface="Inter Medium" pitchFamily="34" charset="-120"/>
              </a:rPr>
              <a:t>Pre-Exposure Prophylaxis (PrEP)</a:t>
            </a:r>
            <a:r>
              <a:rPr lang="en-US" sz="1650" dirty="0">
                <a:solidFill>
                  <a:srgbClr val="464646"/>
                </a:solidFill>
                <a:latin typeface="Inter Medium" pitchFamily="34" charset="0"/>
                <a:ea typeface="Inter Medium" pitchFamily="34" charset="-122"/>
                <a:cs typeface="Inter Medium" pitchFamily="34" charset="-120"/>
              </a:rPr>
              <a:t> has been a significant breakthrough in HIV prevention. Recent advancements include </a:t>
            </a:r>
            <a:r>
              <a:rPr lang="en-US" sz="1650" b="1" dirty="0">
                <a:solidFill>
                  <a:srgbClr val="464646"/>
                </a:solidFill>
                <a:latin typeface="Inter Medium" pitchFamily="34" charset="0"/>
                <a:ea typeface="Inter Medium" pitchFamily="34" charset="-122"/>
                <a:cs typeface="Inter Medium" pitchFamily="34" charset="-120"/>
              </a:rPr>
              <a:t>long-acting formulations</a:t>
            </a:r>
            <a:r>
              <a:rPr lang="en-US" sz="1650" dirty="0">
                <a:solidFill>
                  <a:srgbClr val="464646"/>
                </a:solidFill>
                <a:latin typeface="Inter Medium" pitchFamily="34" charset="0"/>
                <a:ea typeface="Inter Medium" pitchFamily="34" charset="-122"/>
                <a:cs typeface="Inter Medium" pitchFamily="34" charset="-120"/>
              </a:rPr>
              <a:t>, such as biannual injectable agents like lenacapavir, offering a promising new avenue to reduce HIV incidence among at-risk populations.</a:t>
            </a:r>
            <a:endParaRPr lang="en-US" sz="1650" dirty="0"/>
          </a:p>
        </p:txBody>
      </p:sp>
      <p:sp>
        <p:nvSpPr>
          <p:cNvPr id="5" name="Text 2"/>
          <p:cNvSpPr/>
          <p:nvPr/>
        </p:nvSpPr>
        <p:spPr>
          <a:xfrm>
            <a:off x="7527608" y="1995607"/>
            <a:ext cx="6320195" cy="335756"/>
          </a:xfrm>
          <a:prstGeom prst="rect">
            <a:avLst/>
          </a:prstGeom>
          <a:noFill/>
          <a:ln/>
        </p:spPr>
        <p:txBody>
          <a:bodyPr wrap="none" lIns="0" tIns="0" rIns="0" bIns="0" rtlCol="0" anchor="t"/>
          <a:lstStyle/>
          <a:p>
            <a:pPr marL="0" indent="0" algn="l">
              <a:lnSpc>
                <a:spcPts val="2600"/>
              </a:lnSpc>
              <a:buNone/>
            </a:pPr>
            <a:r>
              <a:rPr lang="en-US" sz="2000" b="1" u="sng" dirty="0">
                <a:solidFill>
                  <a:srgbClr val="464646"/>
                </a:solidFill>
                <a:latin typeface="Inter Medium" pitchFamily="34" charset="0"/>
                <a:ea typeface="Inter Medium" pitchFamily="34" charset="-122"/>
                <a:cs typeface="Inter Medium" pitchFamily="34" charset="-120"/>
              </a:rPr>
              <a:t>Significant Barriers Remain</a:t>
            </a:r>
            <a:endParaRPr lang="en-US" sz="2000" b="1" u="sng" dirty="0"/>
          </a:p>
        </p:txBody>
      </p:sp>
      <p:sp>
        <p:nvSpPr>
          <p:cNvPr id="6" name="Text 3"/>
          <p:cNvSpPr/>
          <p:nvPr/>
        </p:nvSpPr>
        <p:spPr>
          <a:xfrm>
            <a:off x="7527608" y="2734271"/>
            <a:ext cx="6320195" cy="1973373"/>
          </a:xfrm>
          <a:prstGeom prst="rect">
            <a:avLst/>
          </a:prstGeom>
          <a:noFill/>
          <a:ln/>
        </p:spPr>
        <p:txBody>
          <a:bodyPr wrap="square" lIns="0" tIns="0" rIns="0" bIns="0" rtlCol="0" anchor="t"/>
          <a:lstStyle/>
          <a:p>
            <a:pPr marL="342900" indent="-342900" algn="l">
              <a:lnSpc>
                <a:spcPts val="2100"/>
              </a:lnSpc>
              <a:buSzPct val="100000"/>
              <a:buChar char="•"/>
            </a:pPr>
            <a:r>
              <a:rPr lang="en-US" b="1" dirty="0">
                <a:solidFill>
                  <a:srgbClr val="464646"/>
                </a:solidFill>
                <a:latin typeface="Inter Medium" pitchFamily="34" charset="0"/>
                <a:ea typeface="Inter Medium" pitchFamily="34" charset="-122"/>
                <a:cs typeface="Inter Medium" pitchFamily="34" charset="-120"/>
              </a:rPr>
              <a:t>Access &amp; Adherence:</a:t>
            </a:r>
            <a:r>
              <a:rPr lang="en-US" dirty="0">
                <a:solidFill>
                  <a:srgbClr val="464646"/>
                </a:solidFill>
                <a:latin typeface="Inter Medium" pitchFamily="34" charset="0"/>
                <a:ea typeface="Inter Medium" pitchFamily="34" charset="-122"/>
                <a:cs typeface="Inter Medium" pitchFamily="34" charset="-120"/>
              </a:rPr>
              <a:t> Despite the innovation, significant barriers persist, particularly for vulnerable and marginalised populations. These include adolescent girls and young women (AGYW), men who have sex with men, sex workers, and people who inject drugs.</a:t>
            </a:r>
            <a:endParaRPr lang="en-US" dirty="0"/>
          </a:p>
        </p:txBody>
      </p:sp>
      <p:sp>
        <p:nvSpPr>
          <p:cNvPr id="7" name="Text 4"/>
          <p:cNvSpPr/>
          <p:nvPr/>
        </p:nvSpPr>
        <p:spPr>
          <a:xfrm>
            <a:off x="7527608" y="4868704"/>
            <a:ext cx="6320195" cy="1678781"/>
          </a:xfrm>
          <a:prstGeom prst="rect">
            <a:avLst/>
          </a:prstGeom>
          <a:noFill/>
          <a:ln/>
        </p:spPr>
        <p:txBody>
          <a:bodyPr wrap="square" lIns="0" tIns="0" rIns="0" bIns="0" rtlCol="0" anchor="t"/>
          <a:lstStyle/>
          <a:p>
            <a:pPr marL="342900" indent="-342900" algn="l">
              <a:lnSpc>
                <a:spcPts val="2100"/>
              </a:lnSpc>
              <a:buSzPct val="100000"/>
              <a:buChar char="•"/>
            </a:pPr>
            <a:r>
              <a:rPr lang="en-US" b="1" dirty="0">
                <a:solidFill>
                  <a:srgbClr val="464646"/>
                </a:solidFill>
                <a:latin typeface="Inter Medium" pitchFamily="34" charset="0"/>
                <a:ea typeface="Inter Medium" pitchFamily="34" charset="-122"/>
                <a:cs typeface="Inter Medium" pitchFamily="34" charset="-120"/>
              </a:rPr>
              <a:t>Cost Disparity:</a:t>
            </a:r>
            <a:r>
              <a:rPr lang="en-US" dirty="0">
                <a:solidFill>
                  <a:srgbClr val="464646"/>
                </a:solidFill>
                <a:latin typeface="Inter Medium" pitchFamily="34" charset="0"/>
                <a:ea typeface="Inter Medium" pitchFamily="34" charset="-122"/>
                <a:cs typeface="Inter Medium" pitchFamily="34" charset="-120"/>
              </a:rPr>
              <a:t> The potential cost is a major challenge. While Gilead Sciences announced a US list price of </a:t>
            </a:r>
            <a:r>
              <a:rPr lang="en-US" b="1" dirty="0">
                <a:solidFill>
                  <a:srgbClr val="464646"/>
                </a:solidFill>
                <a:latin typeface="Inter Medium" pitchFamily="34" charset="0"/>
                <a:ea typeface="Inter Medium" pitchFamily="34" charset="-122"/>
                <a:cs typeface="Inter Medium" pitchFamily="34" charset="-120"/>
              </a:rPr>
              <a:t>$28,218 USD per person per year</a:t>
            </a:r>
            <a:r>
              <a:rPr lang="en-US" dirty="0">
                <a:solidFill>
                  <a:srgbClr val="464646"/>
                </a:solidFill>
                <a:latin typeface="Inter Medium" pitchFamily="34" charset="0"/>
                <a:ea typeface="Inter Medium" pitchFamily="34" charset="-122"/>
                <a:cs typeface="Inter Medium" pitchFamily="34" charset="-120"/>
              </a:rPr>
              <a:t> for lenacapavir, research suggests generic versions could cost </a:t>
            </a:r>
            <a:r>
              <a:rPr lang="en-US" b="1" dirty="0">
                <a:solidFill>
                  <a:srgbClr val="464646"/>
                </a:solidFill>
                <a:latin typeface="Inter Medium" pitchFamily="34" charset="0"/>
                <a:ea typeface="Inter Medium" pitchFamily="34" charset="-122"/>
                <a:cs typeface="Inter Medium" pitchFamily="34" charset="-120"/>
              </a:rPr>
              <a:t>$35-$46 per person-year</a:t>
            </a:r>
            <a:r>
              <a:rPr lang="en-US" dirty="0">
                <a:solidFill>
                  <a:srgbClr val="464646"/>
                </a:solidFill>
                <a:latin typeface="Inter Medium" pitchFamily="34" charset="0"/>
                <a:ea typeface="Inter Medium" pitchFamily="34" charset="-122"/>
                <a:cs typeface="Inter Medium" pitchFamily="34" charset="-120"/>
              </a:rPr>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177052"/>
            <a:ext cx="5912882" cy="496133"/>
          </a:xfrm>
          <a:prstGeom prst="rect">
            <a:avLst/>
          </a:prstGeom>
          <a:noFill/>
          <a:ln/>
        </p:spPr>
        <p:txBody>
          <a:bodyPr wrap="none" lIns="0" tIns="0" rIns="0" bIns="0" rtlCol="0" anchor="t"/>
          <a:lstStyle/>
          <a:p>
            <a:pPr marL="0" indent="0" algn="l">
              <a:lnSpc>
                <a:spcPts val="3900"/>
              </a:lnSpc>
              <a:buNone/>
            </a:pPr>
            <a:r>
              <a:rPr lang="en-US" sz="3100" dirty="0">
                <a:solidFill>
                  <a:srgbClr val="030303"/>
                </a:solidFill>
                <a:latin typeface="DM Sans Semi Bold" pitchFamily="34" charset="0"/>
                <a:ea typeface="DM Sans Semi Bold" pitchFamily="34" charset="-122"/>
                <a:cs typeface="DM Sans Semi Bold" pitchFamily="34" charset="-120"/>
              </a:rPr>
              <a:t>Between countries inequalities</a:t>
            </a:r>
            <a:endParaRPr lang="en-US" sz="3100" dirty="0"/>
          </a:p>
        </p:txBody>
      </p:sp>
      <p:pic>
        <p:nvPicPr>
          <p:cNvPr id="12" name="Immagine 11" descr="Immagine che contiene schermata, spazio&#10;&#10;Il contenuto generato dall'IA potrebbe non essere corretto.">
            <a:extLst>
              <a:ext uri="{FF2B5EF4-FFF2-40B4-BE49-F238E27FC236}">
                <a16:creationId xmlns:a16="http://schemas.microsoft.com/office/drawing/2014/main" id="{CAAB41CB-384D-2A4B-B177-923CD02401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5200" y="1900989"/>
            <a:ext cx="7315200" cy="5486400"/>
          </a:xfrm>
          <a:prstGeom prst="rect">
            <a:avLst/>
          </a:prstGeom>
        </p:spPr>
      </p:pic>
      <p:pic>
        <p:nvPicPr>
          <p:cNvPr id="14" name="Immagine 13" descr="Immagine che contiene schermata, linea&#10;&#10;Il contenuto generato dall'IA potrebbe non essere corretto.">
            <a:extLst>
              <a:ext uri="{FF2B5EF4-FFF2-40B4-BE49-F238E27FC236}">
                <a16:creationId xmlns:a16="http://schemas.microsoft.com/office/drawing/2014/main" id="{63CD2956-22A0-A4C6-B06D-E1067615F3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87" y="1900989"/>
            <a:ext cx="7315200" cy="5486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894636"/>
            <a:ext cx="11656695" cy="620078"/>
          </a:xfrm>
          <a:prstGeom prst="rect">
            <a:avLst/>
          </a:prstGeom>
          <a:noFill/>
          <a:ln/>
        </p:spPr>
        <p:txBody>
          <a:bodyPr wrap="none" lIns="0" tIns="0" rIns="0" bIns="0" rtlCol="0" anchor="t"/>
          <a:lstStyle/>
          <a:p>
            <a:pPr marL="0" indent="0" algn="l">
              <a:lnSpc>
                <a:spcPts val="4850"/>
              </a:lnSpc>
              <a:buNone/>
            </a:pPr>
            <a:r>
              <a:rPr lang="en-US" sz="3900" dirty="0">
                <a:solidFill>
                  <a:srgbClr val="030303"/>
                </a:solidFill>
                <a:latin typeface="DM Sans Semi Bold" pitchFamily="34" charset="0"/>
                <a:ea typeface="DM Sans Semi Bold" pitchFamily="34" charset="-122"/>
                <a:cs typeface="DM Sans Semi Bold" pitchFamily="34" charset="-120"/>
              </a:rPr>
              <a:t>Vulnerable Populations: Disproportionate Impact</a:t>
            </a:r>
            <a:endParaRPr lang="en-US" sz="3900" dirty="0"/>
          </a:p>
        </p:txBody>
      </p:sp>
      <p:sp>
        <p:nvSpPr>
          <p:cNvPr id="3" name="Text 1"/>
          <p:cNvSpPr/>
          <p:nvPr/>
        </p:nvSpPr>
        <p:spPr>
          <a:xfrm>
            <a:off x="793790" y="1971675"/>
            <a:ext cx="3941207" cy="620316"/>
          </a:xfrm>
          <a:prstGeom prst="rect">
            <a:avLst/>
          </a:prstGeom>
          <a:noFill/>
          <a:ln/>
        </p:spPr>
        <p:txBody>
          <a:bodyPr wrap="square" lIns="0" tIns="0" rIns="0" bIns="0" rtlCol="0" anchor="t"/>
          <a:lstStyle/>
          <a:p>
            <a:pPr marL="0" indent="0" algn="r">
              <a:lnSpc>
                <a:spcPts val="2400"/>
              </a:lnSpc>
              <a:buNone/>
            </a:pPr>
            <a:r>
              <a:rPr lang="en-US" sz="1950" dirty="0">
                <a:solidFill>
                  <a:srgbClr val="464646"/>
                </a:solidFill>
                <a:latin typeface="DM Sans Semi Bold" pitchFamily="34" charset="0"/>
                <a:ea typeface="DM Sans Semi Bold" pitchFamily="34" charset="-122"/>
                <a:cs typeface="DM Sans Semi Bold" pitchFamily="34" charset="-120"/>
              </a:rPr>
              <a:t>Adolescent Girls and Young Women</a:t>
            </a:r>
            <a:endParaRPr lang="en-US" sz="1950" dirty="0"/>
          </a:p>
        </p:txBody>
      </p:sp>
      <p:sp>
        <p:nvSpPr>
          <p:cNvPr id="4" name="Text 2"/>
          <p:cNvSpPr/>
          <p:nvPr/>
        </p:nvSpPr>
        <p:spPr>
          <a:xfrm>
            <a:off x="793790" y="2711053"/>
            <a:ext cx="3941207" cy="1270159"/>
          </a:xfrm>
          <a:prstGeom prst="rect">
            <a:avLst/>
          </a:prstGeom>
          <a:noFill/>
          <a:ln/>
        </p:spPr>
        <p:txBody>
          <a:bodyPr wrap="square" lIns="0" tIns="0" rIns="0" bIns="0" rtlCol="0" anchor="t"/>
          <a:lstStyle/>
          <a:p>
            <a:pPr marL="0" indent="0" algn="r">
              <a:lnSpc>
                <a:spcPts val="2500"/>
              </a:lnSpc>
              <a:buNone/>
            </a:pPr>
            <a:r>
              <a:rPr lang="en-US" sz="1550" dirty="0">
                <a:solidFill>
                  <a:srgbClr val="464646"/>
                </a:solidFill>
                <a:latin typeface="Inter Medium" pitchFamily="34" charset="0"/>
                <a:ea typeface="Inter Medium" pitchFamily="34" charset="-122"/>
                <a:cs typeface="Inter Medium" pitchFamily="34" charset="-120"/>
              </a:rPr>
              <a:t>In sub-Saharan Africa, HIV infection incidence among AGYW increased to four out of five new infections, compared to three out of five in 2017.</a:t>
            </a:r>
            <a:endParaRPr lang="en-US" sz="1550" dirty="0"/>
          </a:p>
        </p:txBody>
      </p:sp>
      <p:pic>
        <p:nvPicPr>
          <p:cNvPr id="5"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2653" y="1911548"/>
            <a:ext cx="4564975" cy="4564975"/>
          </a:xfrm>
          <a:prstGeom prst="rect">
            <a:avLst/>
          </a:prstGeom>
        </p:spPr>
      </p:pic>
      <p:pic>
        <p:nvPicPr>
          <p:cNvPr id="6" name="Image 1" descr="preencod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6766" y="2878634"/>
            <a:ext cx="296942" cy="371118"/>
          </a:xfrm>
          <a:prstGeom prst="rect">
            <a:avLst/>
          </a:prstGeom>
        </p:spPr>
      </p:pic>
      <p:sp>
        <p:nvSpPr>
          <p:cNvPr id="7" name="Text 3"/>
          <p:cNvSpPr/>
          <p:nvPr/>
        </p:nvSpPr>
        <p:spPr>
          <a:xfrm>
            <a:off x="9895284" y="212681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64646"/>
                </a:solidFill>
                <a:latin typeface="DM Sans Semi Bold" pitchFamily="34" charset="0"/>
                <a:ea typeface="DM Sans Semi Bold" pitchFamily="34" charset="-122"/>
                <a:cs typeface="DM Sans Semi Bold" pitchFamily="34" charset="-120"/>
              </a:rPr>
              <a:t>Children Under 14</a:t>
            </a:r>
            <a:endParaRPr lang="en-US" sz="1950" dirty="0"/>
          </a:p>
        </p:txBody>
      </p:sp>
      <p:sp>
        <p:nvSpPr>
          <p:cNvPr id="8" name="Text 4"/>
          <p:cNvSpPr/>
          <p:nvPr/>
        </p:nvSpPr>
        <p:spPr>
          <a:xfrm>
            <a:off x="9895284" y="2556034"/>
            <a:ext cx="3941326" cy="1270159"/>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Children below 14 have a 35% lower HIV testing, treatment initiation, and suppression rate compared to older individuals.</a:t>
            </a:r>
            <a:endParaRPr lang="en-US" sz="1550" dirty="0"/>
          </a:p>
        </p:txBody>
      </p:sp>
      <p:pic>
        <p:nvPicPr>
          <p:cNvPr id="9" name="Image 2" descr="preencode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32653" y="1911548"/>
            <a:ext cx="4564975" cy="4564975"/>
          </a:xfrm>
          <a:prstGeom prst="rect">
            <a:avLst/>
          </a:prstGeom>
        </p:spPr>
      </p:pic>
      <p:pic>
        <p:nvPicPr>
          <p:cNvPr id="10" name="Image 3" descr="preencode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96335" y="2878634"/>
            <a:ext cx="296942" cy="371118"/>
          </a:xfrm>
          <a:prstGeom prst="rect">
            <a:avLst/>
          </a:prstGeom>
        </p:spPr>
      </p:pic>
      <p:sp>
        <p:nvSpPr>
          <p:cNvPr id="11" name="Text 5"/>
          <p:cNvSpPr/>
          <p:nvPr/>
        </p:nvSpPr>
        <p:spPr>
          <a:xfrm>
            <a:off x="9895284" y="4399359"/>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64646"/>
                </a:solidFill>
                <a:latin typeface="DM Sans Semi Bold" pitchFamily="34" charset="0"/>
                <a:ea typeface="DM Sans Semi Bold" pitchFamily="34" charset="-122"/>
                <a:cs typeface="DM Sans Semi Bold" pitchFamily="34" charset="-120"/>
              </a:rPr>
              <a:t>Key Populations</a:t>
            </a:r>
            <a:endParaRPr lang="en-US" sz="1950" dirty="0"/>
          </a:p>
        </p:txBody>
      </p:sp>
      <p:sp>
        <p:nvSpPr>
          <p:cNvPr id="12" name="Text 6"/>
          <p:cNvSpPr/>
          <p:nvPr/>
        </p:nvSpPr>
        <p:spPr>
          <a:xfrm>
            <a:off x="9895284" y="4828580"/>
            <a:ext cx="3941326" cy="1587698"/>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Sexual minority men, sex workers, people who inject drugs, transgender individuals, and prisoners face overlapping challenges related to stigma, discrimination, and criminalization.</a:t>
            </a:r>
            <a:endParaRPr lang="en-US" sz="1550" dirty="0"/>
          </a:p>
        </p:txBody>
      </p:sp>
      <p:pic>
        <p:nvPicPr>
          <p:cNvPr id="13" name="Image 4" descr="preencode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32653" y="1911548"/>
            <a:ext cx="4564975" cy="4564975"/>
          </a:xfrm>
          <a:prstGeom prst="rect">
            <a:avLst/>
          </a:prstGeom>
        </p:spPr>
      </p:pic>
      <p:pic>
        <p:nvPicPr>
          <p:cNvPr id="14" name="Image 5" descr="preencoded.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96335" y="5138202"/>
            <a:ext cx="296942" cy="371118"/>
          </a:xfrm>
          <a:prstGeom prst="rect">
            <a:avLst/>
          </a:prstGeom>
        </p:spPr>
      </p:pic>
      <p:sp>
        <p:nvSpPr>
          <p:cNvPr id="15" name="Text 7"/>
          <p:cNvSpPr/>
          <p:nvPr/>
        </p:nvSpPr>
        <p:spPr>
          <a:xfrm>
            <a:off x="2254091" y="4558070"/>
            <a:ext cx="2480905" cy="310158"/>
          </a:xfrm>
          <a:prstGeom prst="rect">
            <a:avLst/>
          </a:prstGeom>
          <a:noFill/>
          <a:ln/>
        </p:spPr>
        <p:txBody>
          <a:bodyPr wrap="none" lIns="0" tIns="0" rIns="0" bIns="0" rtlCol="0" anchor="t"/>
          <a:lstStyle/>
          <a:p>
            <a:pPr marL="0" indent="0" algn="r">
              <a:lnSpc>
                <a:spcPts val="2400"/>
              </a:lnSpc>
              <a:buNone/>
            </a:pPr>
            <a:r>
              <a:rPr lang="en-US" sz="1950" dirty="0">
                <a:solidFill>
                  <a:srgbClr val="464646"/>
                </a:solidFill>
                <a:latin typeface="DM Sans Semi Bold" pitchFamily="34" charset="0"/>
                <a:ea typeface="DM Sans Semi Bold" pitchFamily="34" charset="-122"/>
                <a:cs typeface="DM Sans Semi Bold" pitchFamily="34" charset="-120"/>
              </a:rPr>
              <a:t>Rural Communities</a:t>
            </a:r>
            <a:endParaRPr lang="en-US" sz="1950" dirty="0"/>
          </a:p>
        </p:txBody>
      </p:sp>
      <p:sp>
        <p:nvSpPr>
          <p:cNvPr id="16" name="Text 8"/>
          <p:cNvSpPr/>
          <p:nvPr/>
        </p:nvSpPr>
        <p:spPr>
          <a:xfrm>
            <a:off x="793790" y="4987290"/>
            <a:ext cx="3941207" cy="1270159"/>
          </a:xfrm>
          <a:prstGeom prst="rect">
            <a:avLst/>
          </a:prstGeom>
          <a:noFill/>
          <a:ln/>
        </p:spPr>
        <p:txBody>
          <a:bodyPr wrap="square" lIns="0" tIns="0" rIns="0" bIns="0" rtlCol="0" anchor="t"/>
          <a:lstStyle/>
          <a:p>
            <a:pPr marL="0" indent="0" algn="r">
              <a:lnSpc>
                <a:spcPts val="2500"/>
              </a:lnSpc>
              <a:buNone/>
            </a:pPr>
            <a:r>
              <a:rPr lang="en-US" sz="1550" dirty="0">
                <a:solidFill>
                  <a:srgbClr val="464646"/>
                </a:solidFill>
                <a:latin typeface="Inter Medium" pitchFamily="34" charset="0"/>
                <a:ea typeface="Inter Medium" pitchFamily="34" charset="-122"/>
                <a:cs typeface="Inter Medium" pitchFamily="34" charset="-120"/>
              </a:rPr>
              <a:t>Geographic isolation, weak health systems, and limited surveillance create barriers to diagnosis and treatment in rural areas.</a:t>
            </a:r>
            <a:endParaRPr lang="en-US" sz="1550" dirty="0"/>
          </a:p>
        </p:txBody>
      </p:sp>
      <p:pic>
        <p:nvPicPr>
          <p:cNvPr id="17" name="Image 6" descr="preencoded.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32653" y="1911548"/>
            <a:ext cx="4564975" cy="4564975"/>
          </a:xfrm>
          <a:prstGeom prst="rect">
            <a:avLst/>
          </a:prstGeom>
        </p:spPr>
      </p:pic>
      <p:pic>
        <p:nvPicPr>
          <p:cNvPr id="18" name="Image 7" descr="preencoded.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36766" y="5138202"/>
            <a:ext cx="296942" cy="371118"/>
          </a:xfrm>
          <a:prstGeom prst="rect">
            <a:avLst/>
          </a:prstGeom>
        </p:spPr>
      </p:pic>
      <p:sp>
        <p:nvSpPr>
          <p:cNvPr id="19" name="Text 9"/>
          <p:cNvSpPr/>
          <p:nvPr/>
        </p:nvSpPr>
        <p:spPr>
          <a:xfrm>
            <a:off x="793790" y="6699766"/>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Systemic inequalities worldwide, such as socioeconomic disparities, colonial history, racism, gender inequality, violence, and punitive laws further exacerbate barriers to care.</a:t>
            </a:r>
            <a:endParaRPr lang="en-US" sz="15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607933"/>
            <a:ext cx="13042821" cy="1178243"/>
          </a:xfrm>
          <a:prstGeom prst="rect">
            <a:avLst/>
          </a:prstGeom>
          <a:noFill/>
          <a:ln/>
        </p:spPr>
        <p:txBody>
          <a:bodyPr wrap="square" lIns="0" tIns="0" rIns="0" bIns="0" rtlCol="0" anchor="t"/>
          <a:lstStyle/>
          <a:p>
            <a:pPr marL="0" indent="0" algn="l">
              <a:lnSpc>
                <a:spcPts val="4600"/>
              </a:lnSpc>
              <a:buNone/>
            </a:pPr>
            <a:r>
              <a:rPr lang="en-US" sz="3700" dirty="0">
                <a:solidFill>
                  <a:srgbClr val="030303"/>
                </a:solidFill>
                <a:latin typeface="DM Sans Semi Bold" pitchFamily="34" charset="0"/>
                <a:ea typeface="DM Sans Semi Bold" pitchFamily="34" charset="-122"/>
                <a:cs typeface="DM Sans Semi Bold" pitchFamily="34" charset="-120"/>
              </a:rPr>
              <a:t>Balancing Service Simplification (minimalism) and</a:t>
            </a:r>
          </a:p>
          <a:p>
            <a:pPr marL="0" indent="0" algn="l">
              <a:lnSpc>
                <a:spcPts val="4600"/>
              </a:lnSpc>
              <a:buNone/>
            </a:pPr>
            <a:r>
              <a:rPr lang="en-US" sz="3700" dirty="0">
                <a:solidFill>
                  <a:srgbClr val="030303"/>
                </a:solidFill>
                <a:latin typeface="DM Sans Semi Bold" pitchFamily="34" charset="0"/>
                <a:ea typeface="DM Sans Semi Bold" pitchFamily="34" charset="-122"/>
                <a:cs typeface="DM Sans Semi Bold" pitchFamily="34" charset="-120"/>
              </a:rPr>
              <a:t>Quality of Care</a:t>
            </a:r>
            <a:endParaRPr lang="en-US" sz="3700" dirty="0"/>
          </a:p>
        </p:txBody>
      </p:sp>
      <p:pic>
        <p:nvPicPr>
          <p:cNvPr id="3"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790" y="2068949"/>
            <a:ext cx="942737" cy="1388150"/>
          </a:xfrm>
          <a:prstGeom prst="rect">
            <a:avLst/>
          </a:prstGeom>
        </p:spPr>
      </p:pic>
      <p:sp>
        <p:nvSpPr>
          <p:cNvPr id="4" name="Text 1"/>
          <p:cNvSpPr/>
          <p:nvPr/>
        </p:nvSpPr>
        <p:spPr>
          <a:xfrm>
            <a:off x="1925003" y="2257425"/>
            <a:ext cx="3473172" cy="294680"/>
          </a:xfrm>
          <a:prstGeom prst="rect">
            <a:avLst/>
          </a:prstGeom>
          <a:noFill/>
          <a:ln/>
        </p:spPr>
        <p:txBody>
          <a:bodyPr wrap="none" lIns="0" tIns="0" rIns="0" bIns="0" rtlCol="0" anchor="t"/>
          <a:lstStyle/>
          <a:p>
            <a:pPr marL="0" indent="0" algn="l">
              <a:lnSpc>
                <a:spcPts val="2300"/>
              </a:lnSpc>
              <a:buNone/>
            </a:pPr>
            <a:r>
              <a:rPr lang="en-US" sz="1850" dirty="0">
                <a:solidFill>
                  <a:srgbClr val="464646"/>
                </a:solidFill>
                <a:latin typeface="DM Sans Semi Bold" pitchFamily="34" charset="0"/>
                <a:ea typeface="DM Sans Semi Bold" pitchFamily="34" charset="-122"/>
                <a:cs typeface="DM Sans Semi Bold" pitchFamily="34" charset="-120"/>
              </a:rPr>
              <a:t>Differentiated Service Delivery</a:t>
            </a:r>
            <a:endParaRPr lang="en-US" sz="1850" dirty="0"/>
          </a:p>
        </p:txBody>
      </p:sp>
      <p:sp>
        <p:nvSpPr>
          <p:cNvPr id="5" name="Text 2"/>
          <p:cNvSpPr/>
          <p:nvPr/>
        </p:nvSpPr>
        <p:spPr>
          <a:xfrm>
            <a:off x="1925003" y="2665214"/>
            <a:ext cx="11911608" cy="60340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Implementation of differentiated service delivery (DSD) has simplified HIV management and improved access to testing and care, tailoring services according to patients' needs.</a:t>
            </a:r>
            <a:endParaRPr lang="en-US" sz="1450" dirty="0"/>
          </a:p>
        </p:txBody>
      </p:sp>
      <p:pic>
        <p:nvPicPr>
          <p:cNvPr id="6" name="Image 1" descr="preencod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790" y="3457099"/>
            <a:ext cx="942737" cy="1388150"/>
          </a:xfrm>
          <a:prstGeom prst="rect">
            <a:avLst/>
          </a:prstGeom>
        </p:spPr>
      </p:pic>
      <p:sp>
        <p:nvSpPr>
          <p:cNvPr id="7" name="Text 3"/>
          <p:cNvSpPr/>
          <p:nvPr/>
        </p:nvSpPr>
        <p:spPr>
          <a:xfrm>
            <a:off x="1925003" y="3645575"/>
            <a:ext cx="2356842" cy="294680"/>
          </a:xfrm>
          <a:prstGeom prst="rect">
            <a:avLst/>
          </a:prstGeom>
          <a:noFill/>
          <a:ln/>
        </p:spPr>
        <p:txBody>
          <a:bodyPr wrap="none" lIns="0" tIns="0" rIns="0" bIns="0" rtlCol="0" anchor="t"/>
          <a:lstStyle/>
          <a:p>
            <a:pPr marL="0" indent="0" algn="l">
              <a:lnSpc>
                <a:spcPts val="2300"/>
              </a:lnSpc>
              <a:buNone/>
            </a:pPr>
            <a:r>
              <a:rPr lang="en-US" sz="1850" dirty="0">
                <a:solidFill>
                  <a:srgbClr val="464646"/>
                </a:solidFill>
                <a:latin typeface="DM Sans Semi Bold" pitchFamily="34" charset="0"/>
                <a:ea typeface="DM Sans Semi Bold" pitchFamily="34" charset="-122"/>
                <a:cs typeface="DM Sans Semi Bold" pitchFamily="34" charset="-120"/>
              </a:rPr>
              <a:t>Quality Concerns</a:t>
            </a:r>
            <a:endParaRPr lang="en-US" sz="1850" dirty="0"/>
          </a:p>
        </p:txBody>
      </p:sp>
      <p:sp>
        <p:nvSpPr>
          <p:cNvPr id="8" name="Text 4"/>
          <p:cNvSpPr/>
          <p:nvPr/>
        </p:nvSpPr>
        <p:spPr>
          <a:xfrm>
            <a:off x="1925003" y="4053364"/>
            <a:ext cx="11911608" cy="60340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Simplified protocols may reduce frequency of laboratory monitoring and clinical assessments, potentially resulting in delayed detection of treatment failure.</a:t>
            </a:r>
            <a:endParaRPr lang="en-US" sz="1450" dirty="0"/>
          </a:p>
        </p:txBody>
      </p:sp>
      <p:pic>
        <p:nvPicPr>
          <p:cNvPr id="9" name="Image 2" descr="preencode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3790" y="4845248"/>
            <a:ext cx="942737" cy="1388150"/>
          </a:xfrm>
          <a:prstGeom prst="rect">
            <a:avLst/>
          </a:prstGeom>
        </p:spPr>
      </p:pic>
      <p:sp>
        <p:nvSpPr>
          <p:cNvPr id="10" name="Text 5"/>
          <p:cNvSpPr/>
          <p:nvPr/>
        </p:nvSpPr>
        <p:spPr>
          <a:xfrm>
            <a:off x="1925003" y="5033724"/>
            <a:ext cx="2473643" cy="294680"/>
          </a:xfrm>
          <a:prstGeom prst="rect">
            <a:avLst/>
          </a:prstGeom>
          <a:noFill/>
          <a:ln/>
        </p:spPr>
        <p:txBody>
          <a:bodyPr wrap="none" lIns="0" tIns="0" rIns="0" bIns="0" rtlCol="0" anchor="t"/>
          <a:lstStyle/>
          <a:p>
            <a:pPr marL="0" indent="0" algn="l">
              <a:lnSpc>
                <a:spcPts val="2300"/>
              </a:lnSpc>
              <a:buNone/>
            </a:pPr>
            <a:r>
              <a:rPr lang="en-US" sz="1850" dirty="0">
                <a:solidFill>
                  <a:srgbClr val="464646"/>
                </a:solidFill>
                <a:latin typeface="DM Sans Semi Bold" pitchFamily="34" charset="0"/>
                <a:ea typeface="DM Sans Semi Bold" pitchFamily="34" charset="-122"/>
                <a:cs typeface="DM Sans Semi Bold" pitchFamily="34" charset="-120"/>
              </a:rPr>
              <a:t>Drug Resistance Risks</a:t>
            </a:r>
            <a:endParaRPr lang="en-US" sz="1850" dirty="0"/>
          </a:p>
        </p:txBody>
      </p:sp>
      <p:sp>
        <p:nvSpPr>
          <p:cNvPr id="11" name="Text 6"/>
          <p:cNvSpPr/>
          <p:nvPr/>
        </p:nvSpPr>
        <p:spPr>
          <a:xfrm>
            <a:off x="1925003" y="5441513"/>
            <a:ext cx="11911608" cy="60340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Limited virological monitoring and absence of routine drug resistance testing increase likelihood that treatment failure goes unrecognized, enabling accumulation of resistant viral strains.</a:t>
            </a:r>
            <a:endParaRPr lang="en-US" sz="1450" dirty="0"/>
          </a:p>
        </p:txBody>
      </p:sp>
      <p:pic>
        <p:nvPicPr>
          <p:cNvPr id="12" name="Image 3" descr="preencode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3790" y="6233398"/>
            <a:ext cx="942737" cy="1388150"/>
          </a:xfrm>
          <a:prstGeom prst="rect">
            <a:avLst/>
          </a:prstGeom>
        </p:spPr>
      </p:pic>
      <p:sp>
        <p:nvSpPr>
          <p:cNvPr id="13" name="Text 7"/>
          <p:cNvSpPr/>
          <p:nvPr/>
        </p:nvSpPr>
        <p:spPr>
          <a:xfrm>
            <a:off x="1925003" y="6421874"/>
            <a:ext cx="2385774" cy="294680"/>
          </a:xfrm>
          <a:prstGeom prst="rect">
            <a:avLst/>
          </a:prstGeom>
          <a:noFill/>
          <a:ln/>
        </p:spPr>
        <p:txBody>
          <a:bodyPr wrap="none" lIns="0" tIns="0" rIns="0" bIns="0" rtlCol="0" anchor="t"/>
          <a:lstStyle/>
          <a:p>
            <a:pPr marL="0" indent="0" algn="l">
              <a:lnSpc>
                <a:spcPts val="2300"/>
              </a:lnSpc>
              <a:buNone/>
            </a:pPr>
            <a:r>
              <a:rPr lang="en-US" sz="1850" dirty="0">
                <a:solidFill>
                  <a:srgbClr val="464646"/>
                </a:solidFill>
                <a:latin typeface="DM Sans Semi Bold" pitchFamily="34" charset="0"/>
                <a:ea typeface="DM Sans Semi Bold" pitchFamily="34" charset="-122"/>
                <a:cs typeface="DM Sans Semi Bold" pitchFamily="34" charset="-120"/>
              </a:rPr>
              <a:t>Comprehensive Care</a:t>
            </a:r>
            <a:endParaRPr lang="en-US" sz="1850" dirty="0"/>
          </a:p>
        </p:txBody>
      </p:sp>
      <p:sp>
        <p:nvSpPr>
          <p:cNvPr id="14" name="Text 8"/>
          <p:cNvSpPr/>
          <p:nvPr/>
        </p:nvSpPr>
        <p:spPr>
          <a:xfrm>
            <a:off x="1925003" y="6829663"/>
            <a:ext cx="11911608" cy="60340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Essential to strike balance between simplification and preservation of comprehensive care models that ensure quality, equity, and sustainability.</a:t>
            </a:r>
            <a:endParaRPr lang="en-US" sz="14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571143"/>
            <a:ext cx="10443091" cy="527090"/>
          </a:xfrm>
          <a:prstGeom prst="rect">
            <a:avLst/>
          </a:prstGeom>
          <a:noFill/>
          <a:ln/>
        </p:spPr>
        <p:txBody>
          <a:bodyPr wrap="none" lIns="0" tIns="0" rIns="0" bIns="0" rtlCol="0" anchor="t"/>
          <a:lstStyle/>
          <a:p>
            <a:pPr marL="0" indent="0" algn="l">
              <a:lnSpc>
                <a:spcPts val="4150"/>
              </a:lnSpc>
              <a:buNone/>
            </a:pPr>
            <a:r>
              <a:rPr lang="en-US" sz="3300" dirty="0">
                <a:solidFill>
                  <a:srgbClr val="030303"/>
                </a:solidFill>
                <a:latin typeface="DM Sans Semi Bold" pitchFamily="34" charset="0"/>
                <a:ea typeface="DM Sans Semi Bold" pitchFamily="34" charset="-122"/>
                <a:cs typeface="DM Sans Semi Bold" pitchFamily="34" charset="-120"/>
              </a:rPr>
              <a:t>Strategic Directions: Revising Diagnostic Guidelines</a:t>
            </a:r>
            <a:endParaRPr lang="en-US" sz="3300" dirty="0"/>
          </a:p>
        </p:txBody>
      </p:sp>
      <p:sp>
        <p:nvSpPr>
          <p:cNvPr id="3" name="Text 1"/>
          <p:cNvSpPr/>
          <p:nvPr/>
        </p:nvSpPr>
        <p:spPr>
          <a:xfrm>
            <a:off x="793790" y="1519833"/>
            <a:ext cx="2248495" cy="263485"/>
          </a:xfrm>
          <a:prstGeom prst="rect">
            <a:avLst/>
          </a:prstGeom>
          <a:noFill/>
          <a:ln/>
        </p:spPr>
        <p:txBody>
          <a:bodyPr wrap="none" lIns="0" tIns="0" rIns="0" bIns="0" rtlCol="0" anchor="t"/>
          <a:lstStyle/>
          <a:p>
            <a:pPr marL="0" indent="0" algn="l">
              <a:lnSpc>
                <a:spcPts val="2050"/>
              </a:lnSpc>
              <a:buNone/>
            </a:pPr>
            <a:r>
              <a:rPr lang="en-US" sz="1650" dirty="0">
                <a:solidFill>
                  <a:srgbClr val="030303"/>
                </a:solidFill>
                <a:latin typeface="DM Sans Semi Bold" pitchFamily="34" charset="0"/>
                <a:ea typeface="DM Sans Semi Bold" pitchFamily="34" charset="-122"/>
                <a:cs typeface="DM Sans Semi Bold" pitchFamily="34" charset="-120"/>
              </a:rPr>
              <a:t>Revisiting CD4 Testing</a:t>
            </a:r>
            <a:endParaRPr lang="en-US" sz="1650" dirty="0"/>
          </a:p>
        </p:txBody>
      </p:sp>
      <p:sp>
        <p:nvSpPr>
          <p:cNvPr id="4" name="Text 2"/>
          <p:cNvSpPr/>
          <p:nvPr/>
        </p:nvSpPr>
        <p:spPr>
          <a:xfrm>
            <a:off x="793790" y="1951911"/>
            <a:ext cx="4072771" cy="3373041"/>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Current WHO guidelines (2021) recommend </a:t>
            </a:r>
            <a:r>
              <a:rPr lang="en-US" sz="1650" b="1" dirty="0">
                <a:solidFill>
                  <a:srgbClr val="464646"/>
                </a:solidFill>
                <a:latin typeface="Inter Medium" pitchFamily="34" charset="0"/>
                <a:ea typeface="Inter Medium" pitchFamily="34" charset="-122"/>
                <a:cs typeface="Inter Medium" pitchFamily="34" charset="-120"/>
              </a:rPr>
              <a:t>CD4 testing primarily at diagnosis or for suspected virologic failure</a:t>
            </a:r>
            <a:r>
              <a:rPr lang="en-US" sz="1650" dirty="0">
                <a:solidFill>
                  <a:srgbClr val="464646"/>
                </a:solidFill>
                <a:latin typeface="Inter Medium" pitchFamily="34" charset="0"/>
                <a:ea typeface="Inter Medium" pitchFamily="34" charset="-122"/>
                <a:cs typeface="Inter Medium" pitchFamily="34" charset="-120"/>
              </a:rPr>
              <a:t>, driven by historical cost. However, </a:t>
            </a:r>
            <a:r>
              <a:rPr lang="en-US" sz="1650" b="1" dirty="0">
                <a:solidFill>
                  <a:srgbClr val="464646"/>
                </a:solidFill>
                <a:latin typeface="Inter Medium" pitchFamily="34" charset="0"/>
                <a:ea typeface="Inter Medium" pitchFamily="34" charset="-122"/>
                <a:cs typeface="Inter Medium" pitchFamily="34" charset="-120"/>
              </a:rPr>
              <a:t>affordable point-of-care CD4 tests now make routine longitudinal monitoring feasible</a:t>
            </a:r>
            <a:r>
              <a:rPr lang="en-US" sz="1650" dirty="0">
                <a:solidFill>
                  <a:srgbClr val="464646"/>
                </a:solidFill>
                <a:latin typeface="Inter Medium" pitchFamily="34" charset="0"/>
                <a:ea typeface="Inter Medium" pitchFamily="34" charset="-122"/>
                <a:cs typeface="Inter Medium" pitchFamily="34" charset="-120"/>
              </a:rPr>
              <a:t>, especially in resource-limited settings. This is critical for timely care and improved outcomes for people living with HIV globally.</a:t>
            </a:r>
            <a:endParaRPr lang="en-US" sz="1650" dirty="0"/>
          </a:p>
        </p:txBody>
      </p:sp>
      <p:sp>
        <p:nvSpPr>
          <p:cNvPr id="5" name="Text 3"/>
          <p:cNvSpPr/>
          <p:nvPr/>
        </p:nvSpPr>
        <p:spPr>
          <a:xfrm>
            <a:off x="5285661" y="1519833"/>
            <a:ext cx="3596283" cy="263485"/>
          </a:xfrm>
          <a:prstGeom prst="rect">
            <a:avLst/>
          </a:prstGeom>
          <a:noFill/>
          <a:ln/>
        </p:spPr>
        <p:txBody>
          <a:bodyPr wrap="none" lIns="0" tIns="0" rIns="0" bIns="0" rtlCol="0" anchor="t"/>
          <a:lstStyle/>
          <a:p>
            <a:pPr marL="0" indent="0" algn="l">
              <a:lnSpc>
                <a:spcPts val="2050"/>
              </a:lnSpc>
              <a:buNone/>
            </a:pPr>
            <a:r>
              <a:rPr lang="en-US" sz="1650" b="1" dirty="0">
                <a:solidFill>
                  <a:srgbClr val="030303"/>
                </a:solidFill>
                <a:latin typeface="DM Sans Semi Bold" pitchFamily="34" charset="0"/>
                <a:ea typeface="DM Sans Semi Bold" pitchFamily="34" charset="-122"/>
                <a:cs typeface="DM Sans Semi Bold" pitchFamily="34" charset="-120"/>
              </a:rPr>
              <a:t>Enhancing Drug Resistance Testing</a:t>
            </a:r>
            <a:endParaRPr lang="en-US" sz="1650" dirty="0"/>
          </a:p>
        </p:txBody>
      </p:sp>
      <p:sp>
        <p:nvSpPr>
          <p:cNvPr id="6" name="Text 4"/>
          <p:cNvSpPr/>
          <p:nvPr/>
        </p:nvSpPr>
        <p:spPr>
          <a:xfrm>
            <a:off x="5285661" y="1951911"/>
            <a:ext cx="4074081" cy="4047649"/>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Current HIV drug resistance testing is limited to cases of confirmed treatment failure. </a:t>
            </a:r>
            <a:r>
              <a:rPr lang="en-US" sz="1650" b="1" dirty="0">
                <a:solidFill>
                  <a:srgbClr val="464646"/>
                </a:solidFill>
                <a:latin typeface="Inter Medium" pitchFamily="34" charset="0"/>
                <a:ea typeface="Inter Medium" pitchFamily="34" charset="-122"/>
                <a:cs typeface="Inter Medium" pitchFamily="34" charset="-120"/>
              </a:rPr>
              <a:t>However, the decreasing cost of genotypic resistance assays and rising treatment failures, even on dolutegravir regimens, warrant a re-evaluation of resistance testing strategies</a:t>
            </a:r>
            <a:r>
              <a:rPr lang="en-US" sz="1650" dirty="0">
                <a:solidFill>
                  <a:srgbClr val="464646"/>
                </a:solidFill>
                <a:latin typeface="Inter Medium" pitchFamily="34" charset="0"/>
                <a:ea typeface="Inter Medium" pitchFamily="34" charset="-122"/>
                <a:cs typeface="Inter Medium" pitchFamily="34" charset="-120"/>
              </a:rPr>
              <a:t>. Routine resistance testing at therapy initiation could ensure optimal regimen selection and prevent avoidable treatment failures, strengthening global HIV treatment programs.</a:t>
            </a:r>
            <a:endParaRPr lang="en-US" sz="1650" dirty="0"/>
          </a:p>
        </p:txBody>
      </p:sp>
      <p:pic>
        <p:nvPicPr>
          <p:cNvPr id="7"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8841" y="1541026"/>
            <a:ext cx="3361373" cy="5042059"/>
          </a:xfrm>
          <a:prstGeom prst="rect">
            <a:avLst/>
          </a:prstGeom>
        </p:spPr>
      </p:pic>
      <p:sp>
        <p:nvSpPr>
          <p:cNvPr id="8" name="Text 5"/>
          <p:cNvSpPr/>
          <p:nvPr/>
        </p:nvSpPr>
        <p:spPr>
          <a:xfrm>
            <a:off x="793790" y="7025878"/>
            <a:ext cx="13042821" cy="632460"/>
          </a:xfrm>
          <a:prstGeom prst="rect">
            <a:avLst/>
          </a:prstGeom>
          <a:noFill/>
          <a:ln/>
        </p:spPr>
        <p:txBody>
          <a:bodyPr wrap="square" lIns="0" tIns="0" rIns="0" bIns="0" rtlCol="0" anchor="t"/>
          <a:lstStyle/>
          <a:p>
            <a:pPr marL="0" indent="0" algn="l">
              <a:lnSpc>
                <a:spcPts val="2450"/>
              </a:lnSpc>
              <a:buNone/>
            </a:pPr>
            <a:r>
              <a:rPr lang="en-US" sz="1950" dirty="0">
                <a:solidFill>
                  <a:srgbClr val="030303"/>
                </a:solidFill>
                <a:latin typeface="DM Sans Semi Bold" pitchFamily="34" charset="0"/>
                <a:ea typeface="DM Sans Semi Bold" pitchFamily="34" charset="-122"/>
                <a:cs typeface="DM Sans Semi Bold" pitchFamily="34" charset="-120"/>
              </a:rPr>
              <a:t>In light of these developments, it is essential that WHO guidelines be updated to reflect the latest diagnostic advances and epidemiological trends.</a:t>
            </a:r>
            <a:endParaRPr lang="en-US" sz="19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93790" y="573167"/>
            <a:ext cx="7512129" cy="527090"/>
          </a:xfrm>
          <a:prstGeom prst="rect">
            <a:avLst/>
          </a:prstGeom>
          <a:noFill/>
          <a:ln/>
        </p:spPr>
        <p:txBody>
          <a:bodyPr wrap="none" lIns="0" tIns="0" rIns="0" bIns="0" rtlCol="0" anchor="t"/>
          <a:lstStyle/>
          <a:p>
            <a:pPr marL="0" indent="0" algn="l">
              <a:lnSpc>
                <a:spcPts val="4150"/>
              </a:lnSpc>
              <a:buNone/>
            </a:pPr>
            <a:r>
              <a:rPr lang="en-US" sz="3300" dirty="0">
                <a:solidFill>
                  <a:srgbClr val="030303"/>
                </a:solidFill>
                <a:latin typeface="DM Sans Semi Bold" pitchFamily="34" charset="0"/>
                <a:ea typeface="DM Sans Semi Bold" pitchFamily="34" charset="-122"/>
                <a:cs typeface="DM Sans Semi Bold" pitchFamily="34" charset="-120"/>
              </a:rPr>
              <a:t>Co-Benefits of HIV/AIDS Investments</a:t>
            </a:r>
            <a:endParaRPr lang="en-US" sz="3300" dirty="0"/>
          </a:p>
        </p:txBody>
      </p:sp>
      <p:pic>
        <p:nvPicPr>
          <p:cNvPr id="3"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790" y="1543050"/>
            <a:ext cx="5188387" cy="5042059"/>
          </a:xfrm>
          <a:prstGeom prst="rect">
            <a:avLst/>
          </a:prstGeom>
        </p:spPr>
      </p:pic>
      <p:sp>
        <p:nvSpPr>
          <p:cNvPr id="4" name="Text 1"/>
          <p:cNvSpPr/>
          <p:nvPr/>
        </p:nvSpPr>
        <p:spPr>
          <a:xfrm>
            <a:off x="793790" y="6774894"/>
            <a:ext cx="6315670" cy="269915"/>
          </a:xfrm>
          <a:prstGeom prst="rect">
            <a:avLst/>
          </a:prstGeom>
          <a:noFill/>
          <a:ln/>
        </p:spPr>
        <p:txBody>
          <a:bodyPr wrap="none" lIns="0" tIns="0" rIns="0" bIns="0" rtlCol="0" anchor="t"/>
          <a:lstStyle/>
          <a:p>
            <a:pPr marL="0" indent="0" algn="l">
              <a:lnSpc>
                <a:spcPts val="2100"/>
              </a:lnSpc>
              <a:buNone/>
            </a:pPr>
            <a:endParaRPr lang="en-US" sz="1300" dirty="0"/>
          </a:p>
        </p:txBody>
      </p:sp>
      <p:sp>
        <p:nvSpPr>
          <p:cNvPr id="5" name="Text 2"/>
          <p:cNvSpPr/>
          <p:nvPr/>
        </p:nvSpPr>
        <p:spPr>
          <a:xfrm>
            <a:off x="7528560" y="1505069"/>
            <a:ext cx="6315670" cy="674608"/>
          </a:xfrm>
          <a:prstGeom prst="rect">
            <a:avLst/>
          </a:prstGeom>
          <a:noFill/>
          <a:ln/>
        </p:spPr>
        <p:txBody>
          <a:bodyPr wrap="square" lIns="0" tIns="0" rIns="0" bIns="0" rtlCol="0" anchor="t"/>
          <a:lstStyle/>
          <a:p>
            <a:pPr marL="0" indent="0" algn="l">
              <a:lnSpc>
                <a:spcPts val="2650"/>
              </a:lnSpc>
              <a:buNone/>
            </a:pPr>
            <a:r>
              <a:rPr lang="en-US" sz="1650" b="1" dirty="0">
                <a:solidFill>
                  <a:srgbClr val="464646"/>
                </a:solidFill>
                <a:latin typeface="Inter Medium" pitchFamily="34" charset="0"/>
                <a:ea typeface="Inter Medium" pitchFamily="34" charset="-122"/>
                <a:cs typeface="Inter Medium" pitchFamily="34" charset="-120"/>
              </a:rPr>
              <a:t>Approximately 40% of patients receiving HIV care present with at least one comorbidity</a:t>
            </a:r>
            <a:endParaRPr lang="en-US" sz="1650" dirty="0"/>
          </a:p>
        </p:txBody>
      </p:sp>
      <p:sp>
        <p:nvSpPr>
          <p:cNvPr id="6" name="Text 3"/>
          <p:cNvSpPr/>
          <p:nvPr/>
        </p:nvSpPr>
        <p:spPr>
          <a:xfrm>
            <a:off x="7528560" y="2331482"/>
            <a:ext cx="6315670" cy="674608"/>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Rather than a zero-sum game, HIV investments demonstrate a multiplier effect across health systems:</a:t>
            </a:r>
            <a:endParaRPr lang="en-US" sz="1650" dirty="0"/>
          </a:p>
        </p:txBody>
      </p:sp>
      <p:sp>
        <p:nvSpPr>
          <p:cNvPr id="7" name="Text 4"/>
          <p:cNvSpPr/>
          <p:nvPr/>
        </p:nvSpPr>
        <p:spPr>
          <a:xfrm>
            <a:off x="7528560" y="3157895"/>
            <a:ext cx="6315670" cy="674608"/>
          </a:xfrm>
          <a:prstGeom prst="rect">
            <a:avLst/>
          </a:prstGeom>
          <a:noFill/>
          <a:ln/>
        </p:spPr>
        <p:txBody>
          <a:bodyPr wrap="square" lIns="0" tIns="0" rIns="0" bIns="0" rtlCol="0" anchor="t"/>
          <a:lstStyle/>
          <a:p>
            <a:pPr marL="342900" indent="-342900" algn="l">
              <a:lnSpc>
                <a:spcPts val="2100"/>
              </a:lnSpc>
              <a:buSzPct val="100000"/>
              <a:buChar char="•"/>
            </a:pPr>
            <a:r>
              <a:rPr lang="en-US" sz="1300" dirty="0">
                <a:solidFill>
                  <a:srgbClr val="464646"/>
                </a:solidFill>
                <a:latin typeface="Inter Medium" pitchFamily="34" charset="0"/>
                <a:ea typeface="Inter Medium" pitchFamily="34" charset="-122"/>
                <a:cs typeface="Inter Medium" pitchFamily="34" charset="-120"/>
              </a:rPr>
              <a:t>Skills, infrastructure, and systems established for HIV care are adaptable to management of other chronic conditions</a:t>
            </a:r>
            <a:endParaRPr lang="en-US" sz="1300" dirty="0"/>
          </a:p>
        </p:txBody>
      </p:sp>
      <p:sp>
        <p:nvSpPr>
          <p:cNvPr id="8" name="Text 5"/>
          <p:cNvSpPr/>
          <p:nvPr/>
        </p:nvSpPr>
        <p:spPr>
          <a:xfrm>
            <a:off x="7528560" y="3891439"/>
            <a:ext cx="6315670" cy="674608"/>
          </a:xfrm>
          <a:prstGeom prst="rect">
            <a:avLst/>
          </a:prstGeom>
          <a:noFill/>
          <a:ln/>
        </p:spPr>
        <p:txBody>
          <a:bodyPr wrap="square" lIns="0" tIns="0" rIns="0" bIns="0" rtlCol="0" anchor="t"/>
          <a:lstStyle/>
          <a:p>
            <a:pPr marL="342900" indent="-342900" algn="l">
              <a:lnSpc>
                <a:spcPts val="2100"/>
              </a:lnSpc>
              <a:buSzPct val="100000"/>
              <a:buChar char="•"/>
            </a:pPr>
            <a:r>
              <a:rPr lang="en-US" sz="1300" dirty="0">
                <a:solidFill>
                  <a:srgbClr val="464646"/>
                </a:solidFill>
                <a:latin typeface="Inter Medium" pitchFamily="34" charset="0"/>
                <a:ea typeface="Inter Medium" pitchFamily="34" charset="-122"/>
                <a:cs typeface="Inter Medium" pitchFamily="34" charset="-120"/>
              </a:rPr>
              <a:t>Community-based outreach models benefit multiple health programs</a:t>
            </a:r>
            <a:endParaRPr lang="en-US" sz="1300" dirty="0"/>
          </a:p>
        </p:txBody>
      </p:sp>
      <p:sp>
        <p:nvSpPr>
          <p:cNvPr id="9" name="Text 6"/>
          <p:cNvSpPr/>
          <p:nvPr/>
        </p:nvSpPr>
        <p:spPr>
          <a:xfrm>
            <a:off x="7528560" y="4624983"/>
            <a:ext cx="6315670" cy="674608"/>
          </a:xfrm>
          <a:prstGeom prst="rect">
            <a:avLst/>
          </a:prstGeom>
          <a:noFill/>
          <a:ln/>
        </p:spPr>
        <p:txBody>
          <a:bodyPr wrap="square" lIns="0" tIns="0" rIns="0" bIns="0" rtlCol="0" anchor="t"/>
          <a:lstStyle/>
          <a:p>
            <a:pPr marL="342900" indent="-342900" algn="l">
              <a:lnSpc>
                <a:spcPts val="2100"/>
              </a:lnSpc>
              <a:buSzPct val="100000"/>
              <a:buChar char="•"/>
            </a:pPr>
            <a:r>
              <a:rPr lang="en-US" sz="1300" dirty="0">
                <a:solidFill>
                  <a:srgbClr val="464646"/>
                </a:solidFill>
                <a:latin typeface="Inter Medium" pitchFamily="34" charset="0"/>
                <a:ea typeface="Inter Medium" pitchFamily="34" charset="-122"/>
                <a:cs typeface="Inter Medium" pitchFamily="34" charset="-120"/>
              </a:rPr>
              <a:t>Laboratory networks and supply chains strengthen overall health infrastructure</a:t>
            </a:r>
            <a:endParaRPr lang="en-US" sz="1300" dirty="0"/>
          </a:p>
        </p:txBody>
      </p:sp>
      <p:sp>
        <p:nvSpPr>
          <p:cNvPr id="10" name="Text 7"/>
          <p:cNvSpPr/>
          <p:nvPr/>
        </p:nvSpPr>
        <p:spPr>
          <a:xfrm>
            <a:off x="7528560" y="5451396"/>
            <a:ext cx="6315670" cy="1011912"/>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Incorporating screening, diagnosis, and treatment of comorbidities into HIV programs generates substantial health benefits and potential cost savings.</a:t>
            </a:r>
            <a:endParaRPr lang="en-US" sz="1650" dirty="0"/>
          </a:p>
        </p:txBody>
      </p:sp>
      <p:sp>
        <p:nvSpPr>
          <p:cNvPr id="11" name="Text 8"/>
          <p:cNvSpPr/>
          <p:nvPr/>
        </p:nvSpPr>
        <p:spPr>
          <a:xfrm>
            <a:off x="793790" y="7386399"/>
            <a:ext cx="13042821" cy="269915"/>
          </a:xfrm>
          <a:prstGeom prst="rect">
            <a:avLst/>
          </a:prstGeom>
          <a:noFill/>
          <a:ln/>
        </p:spPr>
        <p:txBody>
          <a:bodyPr wrap="none" lIns="0" tIns="0" rIns="0" bIns="0" rtlCol="0" anchor="t"/>
          <a:lstStyle/>
          <a:p>
            <a:pPr marL="342900" indent="-342900" algn="l">
              <a:lnSpc>
                <a:spcPts val="2100"/>
              </a:lnSpc>
              <a:buSzPct val="100000"/>
              <a:buChar char="•"/>
            </a:pP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93790" y="1153001"/>
            <a:ext cx="8808958" cy="620078"/>
          </a:xfrm>
          <a:prstGeom prst="rect">
            <a:avLst/>
          </a:prstGeom>
          <a:noFill/>
          <a:ln/>
        </p:spPr>
        <p:txBody>
          <a:bodyPr wrap="none" lIns="0" tIns="0" rIns="0" bIns="0" rtlCol="0" anchor="t"/>
          <a:lstStyle/>
          <a:p>
            <a:pPr marL="0" indent="0" algn="l">
              <a:lnSpc>
                <a:spcPts val="4850"/>
              </a:lnSpc>
              <a:buNone/>
            </a:pPr>
            <a:r>
              <a:rPr lang="en-US" sz="3900" dirty="0">
                <a:solidFill>
                  <a:srgbClr val="030303"/>
                </a:solidFill>
                <a:latin typeface="DM Sans Semi Bold" pitchFamily="34" charset="0"/>
                <a:ea typeface="DM Sans Semi Bold" pitchFamily="34" charset="-122"/>
                <a:cs typeface="DM Sans Semi Bold" pitchFamily="34" charset="-120"/>
              </a:rPr>
              <a:t>Funding Trends and Future Concerns</a:t>
            </a:r>
            <a:endParaRPr lang="en-US" sz="3900" dirty="0"/>
          </a:p>
        </p:txBody>
      </p:sp>
      <p:pic>
        <p:nvPicPr>
          <p:cNvPr id="3"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790" y="2070735"/>
            <a:ext cx="13042821" cy="4147542"/>
          </a:xfrm>
          <a:prstGeom prst="rect">
            <a:avLst/>
          </a:prstGeom>
        </p:spPr>
      </p:pic>
      <p:sp>
        <p:nvSpPr>
          <p:cNvPr id="4" name="Text 1"/>
          <p:cNvSpPr/>
          <p:nvPr/>
        </p:nvSpPr>
        <p:spPr>
          <a:xfrm>
            <a:off x="793790" y="6441519"/>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In low-income countries such as Malawi or Mozambique, where HIV expenditures already exceed total public health spending, even minor funding reductions can precipitate service disruptions with cascading consequences.</a:t>
            </a:r>
            <a:endParaRPr lang="en-US" sz="15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87241" y="541258"/>
            <a:ext cx="9278064" cy="615077"/>
          </a:xfrm>
          <a:prstGeom prst="rect">
            <a:avLst/>
          </a:prstGeom>
          <a:noFill/>
          <a:ln/>
        </p:spPr>
        <p:txBody>
          <a:bodyPr wrap="none" lIns="0" tIns="0" rIns="0" bIns="0" rtlCol="0" anchor="t"/>
          <a:lstStyle/>
          <a:p>
            <a:pPr marL="0" indent="0" algn="l">
              <a:lnSpc>
                <a:spcPts val="4800"/>
              </a:lnSpc>
              <a:buNone/>
            </a:pPr>
            <a:r>
              <a:rPr lang="en-US" sz="3850" dirty="0">
                <a:solidFill>
                  <a:srgbClr val="030303"/>
                </a:solidFill>
                <a:latin typeface="DM Sans Semi Bold" pitchFamily="34" charset="0"/>
                <a:ea typeface="DM Sans Semi Bold" pitchFamily="34" charset="-122"/>
                <a:cs typeface="DM Sans Semi Bold" pitchFamily="34" charset="-120"/>
              </a:rPr>
              <a:t>The Path Forward: Ending AIDS by 2030</a:t>
            </a:r>
            <a:endParaRPr lang="en-US" sz="3850" dirty="0"/>
          </a:p>
        </p:txBody>
      </p:sp>
      <p:sp>
        <p:nvSpPr>
          <p:cNvPr id="3" name="Shape 1"/>
          <p:cNvSpPr/>
          <p:nvPr/>
        </p:nvSpPr>
        <p:spPr>
          <a:xfrm>
            <a:off x="787241" y="1451491"/>
            <a:ext cx="196810" cy="1448753"/>
          </a:xfrm>
          <a:prstGeom prst="roundRect">
            <a:avLst>
              <a:gd name="adj" fmla="val 15002"/>
            </a:avLst>
          </a:prstGeom>
          <a:solidFill>
            <a:srgbClr val="F2EEEE"/>
          </a:solidFill>
          <a:ln/>
        </p:spPr>
        <p:txBody>
          <a:bodyPr/>
          <a:lstStyle/>
          <a:p>
            <a:endParaRPr lang="it-IT"/>
          </a:p>
        </p:txBody>
      </p:sp>
      <p:sp>
        <p:nvSpPr>
          <p:cNvPr id="4" name="Text 2"/>
          <p:cNvSpPr/>
          <p:nvPr/>
        </p:nvSpPr>
        <p:spPr>
          <a:xfrm>
            <a:off x="1180862" y="1648301"/>
            <a:ext cx="2460427" cy="307538"/>
          </a:xfrm>
          <a:prstGeom prst="rect">
            <a:avLst/>
          </a:prstGeom>
          <a:noFill/>
          <a:ln/>
        </p:spPr>
        <p:txBody>
          <a:bodyPr wrap="none" lIns="0" tIns="0" rIns="0" bIns="0" rtlCol="0" anchor="t"/>
          <a:lstStyle/>
          <a:p>
            <a:pPr marL="0" indent="0" algn="l">
              <a:lnSpc>
                <a:spcPts val="2400"/>
              </a:lnSpc>
              <a:buNone/>
            </a:pPr>
            <a:r>
              <a:rPr lang="en-US" sz="1900" dirty="0">
                <a:solidFill>
                  <a:srgbClr val="464646"/>
                </a:solidFill>
                <a:latin typeface="DM Sans Semi Bold" pitchFamily="34" charset="0"/>
                <a:ea typeface="DM Sans Semi Bold" pitchFamily="34" charset="-122"/>
                <a:cs typeface="DM Sans Semi Bold" pitchFamily="34" charset="-120"/>
              </a:rPr>
              <a:t>Sustained Financing</a:t>
            </a:r>
            <a:endParaRPr lang="en-US" sz="1900" dirty="0"/>
          </a:p>
        </p:txBody>
      </p:sp>
      <p:sp>
        <p:nvSpPr>
          <p:cNvPr id="5" name="Text 3"/>
          <p:cNvSpPr/>
          <p:nvPr/>
        </p:nvSpPr>
        <p:spPr>
          <a:xfrm>
            <a:off x="1180862" y="2073831"/>
            <a:ext cx="12662297" cy="629603"/>
          </a:xfrm>
          <a:prstGeom prst="rect">
            <a:avLst/>
          </a:prstGeom>
          <a:noFill/>
          <a:ln/>
        </p:spPr>
        <p:txBody>
          <a:bodyPr wrap="square" lIns="0" tIns="0" rIns="0" bIns="0" rtlCol="0" anchor="t"/>
          <a:lstStyle/>
          <a:p>
            <a:pPr marL="0" indent="0" algn="l">
              <a:lnSpc>
                <a:spcPts val="2450"/>
              </a:lnSpc>
              <a:buNone/>
            </a:pPr>
            <a:r>
              <a:rPr lang="en-US" sz="1500" dirty="0">
                <a:solidFill>
                  <a:srgbClr val="464646"/>
                </a:solidFill>
                <a:latin typeface="Inter Medium" pitchFamily="34" charset="0"/>
                <a:ea typeface="Inter Medium" pitchFamily="34" charset="-122"/>
                <a:cs typeface="Inter Medium" pitchFamily="34" charset="-120"/>
              </a:rPr>
              <a:t>Ensure predictable and adequate funding to maintain continuity of care for millions, recognizing that HIV investments yield multiplier effects across health systems.</a:t>
            </a:r>
            <a:endParaRPr lang="en-US" sz="1500" dirty="0"/>
          </a:p>
        </p:txBody>
      </p:sp>
      <p:sp>
        <p:nvSpPr>
          <p:cNvPr id="6" name="Shape 4"/>
          <p:cNvSpPr/>
          <p:nvPr/>
        </p:nvSpPr>
        <p:spPr>
          <a:xfrm>
            <a:off x="1082397" y="3047762"/>
            <a:ext cx="196810" cy="1448753"/>
          </a:xfrm>
          <a:prstGeom prst="roundRect">
            <a:avLst>
              <a:gd name="adj" fmla="val 15002"/>
            </a:avLst>
          </a:prstGeom>
          <a:solidFill>
            <a:srgbClr val="F2EEEE"/>
          </a:solidFill>
          <a:ln/>
        </p:spPr>
        <p:txBody>
          <a:bodyPr/>
          <a:lstStyle/>
          <a:p>
            <a:endParaRPr lang="it-IT"/>
          </a:p>
        </p:txBody>
      </p:sp>
      <p:sp>
        <p:nvSpPr>
          <p:cNvPr id="7" name="Text 5"/>
          <p:cNvSpPr/>
          <p:nvPr/>
        </p:nvSpPr>
        <p:spPr>
          <a:xfrm>
            <a:off x="1476018" y="3244572"/>
            <a:ext cx="2888456" cy="307538"/>
          </a:xfrm>
          <a:prstGeom prst="rect">
            <a:avLst/>
          </a:prstGeom>
          <a:noFill/>
          <a:ln/>
        </p:spPr>
        <p:txBody>
          <a:bodyPr wrap="none" lIns="0" tIns="0" rIns="0" bIns="0" rtlCol="0" anchor="t"/>
          <a:lstStyle/>
          <a:p>
            <a:pPr marL="0" indent="0" algn="l">
              <a:lnSpc>
                <a:spcPts val="2400"/>
              </a:lnSpc>
              <a:buNone/>
            </a:pPr>
            <a:r>
              <a:rPr lang="en-US" sz="1900" dirty="0">
                <a:solidFill>
                  <a:srgbClr val="464646"/>
                </a:solidFill>
                <a:latin typeface="DM Sans Semi Bold" pitchFamily="34" charset="0"/>
                <a:ea typeface="DM Sans Semi Bold" pitchFamily="34" charset="-122"/>
                <a:cs typeface="DM Sans Semi Bold" pitchFamily="34" charset="-120"/>
              </a:rPr>
              <a:t>Quality Over Minimalism</a:t>
            </a:r>
            <a:endParaRPr lang="en-US" sz="1900" dirty="0"/>
          </a:p>
        </p:txBody>
      </p:sp>
      <p:sp>
        <p:nvSpPr>
          <p:cNvPr id="8" name="Text 6"/>
          <p:cNvSpPr/>
          <p:nvPr/>
        </p:nvSpPr>
        <p:spPr>
          <a:xfrm>
            <a:off x="1476018" y="3670102"/>
            <a:ext cx="12367141" cy="629603"/>
          </a:xfrm>
          <a:prstGeom prst="rect">
            <a:avLst/>
          </a:prstGeom>
          <a:noFill/>
          <a:ln/>
        </p:spPr>
        <p:txBody>
          <a:bodyPr wrap="square" lIns="0" tIns="0" rIns="0" bIns="0" rtlCol="0" anchor="t"/>
          <a:lstStyle/>
          <a:p>
            <a:pPr marL="0" indent="0" algn="l">
              <a:lnSpc>
                <a:spcPts val="2450"/>
              </a:lnSpc>
              <a:buNone/>
            </a:pPr>
            <a:r>
              <a:rPr lang="en-US" sz="1500" dirty="0">
                <a:solidFill>
                  <a:srgbClr val="464646"/>
                </a:solidFill>
                <a:latin typeface="Inter Medium" pitchFamily="34" charset="0"/>
                <a:ea typeface="Inter Medium" pitchFamily="34" charset="-122"/>
                <a:cs typeface="Inter Medium" pitchFamily="34" charset="-120"/>
              </a:rPr>
              <a:t>Resist oversimplification of HIV services and maintain high standards for treatment and prevention, ensuring comprehensive care models that preserve quality, equity, and sustainability.</a:t>
            </a:r>
            <a:endParaRPr lang="en-US" sz="1500" dirty="0"/>
          </a:p>
        </p:txBody>
      </p:sp>
      <p:sp>
        <p:nvSpPr>
          <p:cNvPr id="9" name="Shape 7"/>
          <p:cNvSpPr/>
          <p:nvPr/>
        </p:nvSpPr>
        <p:spPr>
          <a:xfrm>
            <a:off x="1377672" y="4644033"/>
            <a:ext cx="196810" cy="1448753"/>
          </a:xfrm>
          <a:prstGeom prst="roundRect">
            <a:avLst>
              <a:gd name="adj" fmla="val 15002"/>
            </a:avLst>
          </a:prstGeom>
          <a:solidFill>
            <a:srgbClr val="F2EEEE"/>
          </a:solidFill>
          <a:ln/>
        </p:spPr>
        <p:txBody>
          <a:bodyPr/>
          <a:lstStyle/>
          <a:p>
            <a:endParaRPr lang="it-IT"/>
          </a:p>
        </p:txBody>
      </p:sp>
      <p:sp>
        <p:nvSpPr>
          <p:cNvPr id="10" name="Text 8"/>
          <p:cNvSpPr/>
          <p:nvPr/>
        </p:nvSpPr>
        <p:spPr>
          <a:xfrm>
            <a:off x="1771293" y="4840843"/>
            <a:ext cx="2470309" cy="307538"/>
          </a:xfrm>
          <a:prstGeom prst="rect">
            <a:avLst/>
          </a:prstGeom>
          <a:noFill/>
          <a:ln/>
        </p:spPr>
        <p:txBody>
          <a:bodyPr wrap="none" lIns="0" tIns="0" rIns="0" bIns="0" rtlCol="0" anchor="t"/>
          <a:lstStyle/>
          <a:p>
            <a:pPr marL="0" indent="0" algn="l">
              <a:lnSpc>
                <a:spcPts val="2400"/>
              </a:lnSpc>
              <a:buNone/>
            </a:pPr>
            <a:r>
              <a:rPr lang="en-US" sz="1900" dirty="0">
                <a:solidFill>
                  <a:srgbClr val="464646"/>
                </a:solidFill>
                <a:latin typeface="DM Sans Semi Bold" pitchFamily="34" charset="0"/>
                <a:ea typeface="DM Sans Semi Bold" pitchFamily="34" charset="-122"/>
                <a:cs typeface="DM Sans Semi Bold" pitchFamily="34" charset="-120"/>
              </a:rPr>
              <a:t>Integrated Approach</a:t>
            </a:r>
            <a:endParaRPr lang="en-US" sz="1900" dirty="0"/>
          </a:p>
        </p:txBody>
      </p:sp>
      <p:sp>
        <p:nvSpPr>
          <p:cNvPr id="11" name="Text 9"/>
          <p:cNvSpPr/>
          <p:nvPr/>
        </p:nvSpPr>
        <p:spPr>
          <a:xfrm>
            <a:off x="1771293" y="5266373"/>
            <a:ext cx="12071866" cy="629603"/>
          </a:xfrm>
          <a:prstGeom prst="rect">
            <a:avLst/>
          </a:prstGeom>
          <a:noFill/>
          <a:ln/>
        </p:spPr>
        <p:txBody>
          <a:bodyPr wrap="square" lIns="0" tIns="0" rIns="0" bIns="0" rtlCol="0" anchor="t"/>
          <a:lstStyle/>
          <a:p>
            <a:pPr marL="0" indent="0" algn="l">
              <a:lnSpc>
                <a:spcPts val="2450"/>
              </a:lnSpc>
              <a:buNone/>
            </a:pPr>
            <a:r>
              <a:rPr lang="en-US" sz="1500" dirty="0">
                <a:solidFill>
                  <a:srgbClr val="464646"/>
                </a:solidFill>
                <a:latin typeface="Inter Medium" pitchFamily="34" charset="0"/>
                <a:ea typeface="Inter Medium" pitchFamily="34" charset="-122"/>
                <a:cs typeface="Inter Medium" pitchFamily="34" charset="-120"/>
              </a:rPr>
              <a:t>Strengthen integration of HIV services with tuberculosis and noncommunicable disease management for broader health system resilience.</a:t>
            </a:r>
            <a:endParaRPr lang="en-US" sz="1500" dirty="0"/>
          </a:p>
        </p:txBody>
      </p:sp>
      <p:sp>
        <p:nvSpPr>
          <p:cNvPr id="12" name="Shape 10"/>
          <p:cNvSpPr/>
          <p:nvPr/>
        </p:nvSpPr>
        <p:spPr>
          <a:xfrm>
            <a:off x="1672947" y="6240304"/>
            <a:ext cx="196810" cy="1448753"/>
          </a:xfrm>
          <a:prstGeom prst="roundRect">
            <a:avLst>
              <a:gd name="adj" fmla="val 15002"/>
            </a:avLst>
          </a:prstGeom>
          <a:solidFill>
            <a:srgbClr val="F2EEEE"/>
          </a:solidFill>
          <a:ln/>
        </p:spPr>
        <p:txBody>
          <a:bodyPr/>
          <a:lstStyle/>
          <a:p>
            <a:endParaRPr lang="it-IT"/>
          </a:p>
        </p:txBody>
      </p:sp>
      <p:sp>
        <p:nvSpPr>
          <p:cNvPr id="13" name="Text 11"/>
          <p:cNvSpPr/>
          <p:nvPr/>
        </p:nvSpPr>
        <p:spPr>
          <a:xfrm>
            <a:off x="2066568" y="6437114"/>
            <a:ext cx="2460427" cy="307538"/>
          </a:xfrm>
          <a:prstGeom prst="rect">
            <a:avLst/>
          </a:prstGeom>
          <a:noFill/>
          <a:ln/>
        </p:spPr>
        <p:txBody>
          <a:bodyPr wrap="none" lIns="0" tIns="0" rIns="0" bIns="0" rtlCol="0" anchor="t"/>
          <a:lstStyle/>
          <a:p>
            <a:pPr marL="0" indent="0" algn="l">
              <a:lnSpc>
                <a:spcPts val="2400"/>
              </a:lnSpc>
              <a:buNone/>
            </a:pPr>
            <a:r>
              <a:rPr lang="en-US" sz="1900" dirty="0">
                <a:solidFill>
                  <a:srgbClr val="464646"/>
                </a:solidFill>
                <a:latin typeface="DM Sans Semi Bold" pitchFamily="34" charset="0"/>
                <a:ea typeface="DM Sans Semi Bold" pitchFamily="34" charset="-122"/>
                <a:cs typeface="DM Sans Semi Bold" pitchFamily="34" charset="-120"/>
              </a:rPr>
              <a:t>Ethical Commitment</a:t>
            </a:r>
            <a:endParaRPr lang="en-US" sz="1900" dirty="0"/>
          </a:p>
        </p:txBody>
      </p:sp>
      <p:sp>
        <p:nvSpPr>
          <p:cNvPr id="14" name="Text 12"/>
          <p:cNvSpPr/>
          <p:nvPr/>
        </p:nvSpPr>
        <p:spPr>
          <a:xfrm>
            <a:off x="2066568" y="6862643"/>
            <a:ext cx="11776591" cy="629603"/>
          </a:xfrm>
          <a:prstGeom prst="rect">
            <a:avLst/>
          </a:prstGeom>
          <a:noFill/>
          <a:ln/>
        </p:spPr>
        <p:txBody>
          <a:bodyPr wrap="square" lIns="0" tIns="0" rIns="0" bIns="0" rtlCol="0" anchor="t"/>
          <a:lstStyle/>
          <a:p>
            <a:pPr marL="0" indent="0" algn="l">
              <a:lnSpc>
                <a:spcPts val="2450"/>
              </a:lnSpc>
              <a:buNone/>
            </a:pPr>
            <a:r>
              <a:rPr lang="en-US" sz="1500" dirty="0">
                <a:solidFill>
                  <a:srgbClr val="464646"/>
                </a:solidFill>
                <a:latin typeface="Inter Medium" pitchFamily="34" charset="0"/>
                <a:ea typeface="Inter Medium" pitchFamily="34" charset="-122"/>
                <a:cs typeface="Inter Medium" pitchFamily="34" charset="-120"/>
              </a:rPr>
              <a:t>Uphold the moral dimension of the HIV response, born of solidarity and recognition of shared humanity, by ensuring no vulnerable populations are left behind.</a:t>
            </a:r>
            <a:endParaRPr lang="en-US"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93790" y="566380"/>
            <a:ext cx="6790611" cy="620078"/>
          </a:xfrm>
          <a:prstGeom prst="rect">
            <a:avLst/>
          </a:prstGeom>
          <a:noFill/>
          <a:ln/>
        </p:spPr>
        <p:txBody>
          <a:bodyPr wrap="none" lIns="0" tIns="0" rIns="0" bIns="0" rtlCol="0" anchor="t"/>
          <a:lstStyle/>
          <a:p>
            <a:pPr marL="0" indent="0" algn="l">
              <a:lnSpc>
                <a:spcPts val="4850"/>
              </a:lnSpc>
              <a:buNone/>
            </a:pPr>
            <a:r>
              <a:rPr lang="en-US" sz="3900" dirty="0">
                <a:solidFill>
                  <a:srgbClr val="030303"/>
                </a:solidFill>
                <a:latin typeface="DM Sans Semi Bold" pitchFamily="34" charset="0"/>
                <a:ea typeface="DM Sans Semi Bold" pitchFamily="34" charset="-122"/>
                <a:cs typeface="DM Sans Semi Bold" pitchFamily="34" charset="-120"/>
              </a:rPr>
              <a:t>Stay Committed to HIV/AIDS</a:t>
            </a:r>
            <a:endParaRPr lang="en-US" sz="3900" dirty="0"/>
          </a:p>
        </p:txBody>
      </p:sp>
      <p:sp>
        <p:nvSpPr>
          <p:cNvPr id="3" name="Text 1"/>
          <p:cNvSpPr/>
          <p:nvPr/>
        </p:nvSpPr>
        <p:spPr>
          <a:xfrm>
            <a:off x="793790" y="1583293"/>
            <a:ext cx="13042821" cy="952619"/>
          </a:xfrm>
          <a:prstGeom prst="rect">
            <a:avLst/>
          </a:prstGeom>
          <a:noFill/>
          <a:ln/>
        </p:spPr>
        <p:txBody>
          <a:bodyPr wrap="square" lIns="0" tIns="0" rIns="0" bIns="0" rtlCol="0" anchor="t"/>
          <a:lstStyle/>
          <a:p>
            <a:pPr marL="0" indent="0" algn="l">
              <a:lnSpc>
                <a:spcPts val="2500"/>
              </a:lnSpc>
              <a:buNone/>
            </a:pPr>
            <a:r>
              <a:rPr lang="en-US" sz="1550" b="1" dirty="0">
                <a:solidFill>
                  <a:srgbClr val="464646"/>
                </a:solidFill>
                <a:latin typeface="Inter Medium" pitchFamily="34" charset="0"/>
                <a:ea typeface="Inter Medium" pitchFamily="34" charset="-122"/>
                <a:cs typeface="Inter Medium" pitchFamily="34" charset="-120"/>
              </a:rPr>
              <a:t>Google search trends for “HIV” and “AIDS” have declined steadily since 2004, reflecting reduced public interest. While imperfect, this indicator suggests waning visibility, which may contribute to policy complacency and donor fatigue. Sustained advocacy is essential to maintain momentum and funding amid competing global health priorities.</a:t>
            </a:r>
            <a:endParaRPr lang="en-US" sz="1550" dirty="0"/>
          </a:p>
        </p:txBody>
      </p:sp>
      <p:pic>
        <p:nvPicPr>
          <p:cNvPr id="4"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790" y="2759154"/>
            <a:ext cx="13042821" cy="49040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733544"/>
            <a:ext cx="12721471" cy="620078"/>
          </a:xfrm>
          <a:prstGeom prst="rect">
            <a:avLst/>
          </a:prstGeom>
          <a:noFill/>
          <a:ln/>
        </p:spPr>
        <p:txBody>
          <a:bodyPr wrap="none" lIns="0" tIns="0" rIns="0" bIns="0" rtlCol="0" anchor="t"/>
          <a:lstStyle/>
          <a:p>
            <a:pPr marL="0" indent="0" algn="l">
              <a:lnSpc>
                <a:spcPts val="4850"/>
              </a:lnSpc>
              <a:buNone/>
            </a:pPr>
            <a:r>
              <a:rPr lang="en-US" sz="3900" dirty="0">
                <a:solidFill>
                  <a:srgbClr val="030303"/>
                </a:solidFill>
                <a:latin typeface="DM Sans Semi Bold" pitchFamily="34" charset="0"/>
                <a:ea typeface="DM Sans Semi Bold" pitchFamily="34" charset="-122"/>
                <a:cs typeface="DM Sans Semi Bold" pitchFamily="34" charset="-120"/>
              </a:rPr>
              <a:t>Historical Context: Milestones in the Global Response</a:t>
            </a:r>
            <a:endParaRPr lang="en-US" sz="3900" dirty="0"/>
          </a:p>
        </p:txBody>
      </p:sp>
      <p:sp>
        <p:nvSpPr>
          <p:cNvPr id="3" name="Shape 1"/>
          <p:cNvSpPr/>
          <p:nvPr/>
        </p:nvSpPr>
        <p:spPr>
          <a:xfrm>
            <a:off x="793790" y="4144447"/>
            <a:ext cx="13042821" cy="22860"/>
          </a:xfrm>
          <a:prstGeom prst="roundRect">
            <a:avLst>
              <a:gd name="adj" fmla="val 130232"/>
            </a:avLst>
          </a:prstGeom>
          <a:solidFill>
            <a:srgbClr val="D8D4D4"/>
          </a:solidFill>
          <a:ln/>
        </p:spPr>
        <p:txBody>
          <a:bodyPr/>
          <a:lstStyle/>
          <a:p>
            <a:endParaRPr lang="it-IT"/>
          </a:p>
        </p:txBody>
      </p:sp>
      <p:sp>
        <p:nvSpPr>
          <p:cNvPr id="4" name="Shape 2"/>
          <p:cNvSpPr/>
          <p:nvPr/>
        </p:nvSpPr>
        <p:spPr>
          <a:xfrm>
            <a:off x="3316486" y="3549134"/>
            <a:ext cx="22860" cy="595313"/>
          </a:xfrm>
          <a:prstGeom prst="roundRect">
            <a:avLst>
              <a:gd name="adj" fmla="val 130232"/>
            </a:avLst>
          </a:prstGeom>
          <a:solidFill>
            <a:srgbClr val="D8D4D4"/>
          </a:solidFill>
          <a:ln/>
        </p:spPr>
        <p:txBody>
          <a:bodyPr/>
          <a:lstStyle/>
          <a:p>
            <a:endParaRPr lang="it-IT"/>
          </a:p>
        </p:txBody>
      </p:sp>
      <p:sp>
        <p:nvSpPr>
          <p:cNvPr id="5" name="Shape 3"/>
          <p:cNvSpPr/>
          <p:nvPr/>
        </p:nvSpPr>
        <p:spPr>
          <a:xfrm>
            <a:off x="3104674" y="3921204"/>
            <a:ext cx="446484" cy="446484"/>
          </a:xfrm>
          <a:prstGeom prst="roundRect">
            <a:avLst>
              <a:gd name="adj" fmla="val 6668"/>
            </a:avLst>
          </a:prstGeom>
          <a:solidFill>
            <a:srgbClr val="F2EEEE"/>
          </a:solidFill>
          <a:ln/>
        </p:spPr>
        <p:txBody>
          <a:bodyPr/>
          <a:lstStyle/>
          <a:p>
            <a:endParaRPr lang="it-IT"/>
          </a:p>
        </p:txBody>
      </p:sp>
      <p:sp>
        <p:nvSpPr>
          <p:cNvPr id="6" name="Text 4"/>
          <p:cNvSpPr/>
          <p:nvPr/>
        </p:nvSpPr>
        <p:spPr>
          <a:xfrm>
            <a:off x="3179088" y="3958411"/>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64646"/>
                </a:solidFill>
                <a:latin typeface="DM Sans Semi Bold" pitchFamily="34" charset="0"/>
                <a:ea typeface="DM Sans Semi Bold" pitchFamily="34" charset="-122"/>
                <a:cs typeface="DM Sans Semi Bold" pitchFamily="34" charset="-120"/>
              </a:rPr>
              <a:t>1</a:t>
            </a:r>
            <a:endParaRPr lang="en-US" sz="2300" dirty="0"/>
          </a:p>
        </p:txBody>
      </p:sp>
      <p:sp>
        <p:nvSpPr>
          <p:cNvPr id="7" name="Text 5"/>
          <p:cNvSpPr/>
          <p:nvPr/>
        </p:nvSpPr>
        <p:spPr>
          <a:xfrm>
            <a:off x="2087404" y="1651278"/>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64646"/>
                </a:solidFill>
                <a:latin typeface="DM Sans Semi Bold" pitchFamily="34" charset="0"/>
                <a:ea typeface="DM Sans Semi Bold" pitchFamily="34" charset="-122"/>
                <a:cs typeface="DM Sans Semi Bold" pitchFamily="34" charset="-120"/>
              </a:rPr>
              <a:t>1995-1996</a:t>
            </a:r>
            <a:endParaRPr lang="en-US" sz="1950" dirty="0"/>
          </a:p>
        </p:txBody>
      </p:sp>
      <p:sp>
        <p:nvSpPr>
          <p:cNvPr id="8" name="Text 6"/>
          <p:cNvSpPr/>
          <p:nvPr/>
        </p:nvSpPr>
        <p:spPr>
          <a:xfrm>
            <a:off x="992148" y="2080498"/>
            <a:ext cx="4671536" cy="1270159"/>
          </a:xfrm>
          <a:prstGeom prst="rect">
            <a:avLst/>
          </a:prstGeom>
          <a:noFill/>
          <a:ln/>
        </p:spPr>
        <p:txBody>
          <a:bodyPr wrap="square" lIns="0" tIns="0" rIns="0" bIns="0" rtlCol="0" anchor="t"/>
          <a:lstStyle/>
          <a:p>
            <a:pPr marL="0" indent="0" algn="ctr">
              <a:lnSpc>
                <a:spcPts val="2500"/>
              </a:lnSpc>
              <a:buNone/>
            </a:pPr>
            <a:r>
              <a:rPr lang="en-US" sz="1550" dirty="0">
                <a:solidFill>
                  <a:srgbClr val="464646"/>
                </a:solidFill>
                <a:latin typeface="Inter Medium" pitchFamily="34" charset="0"/>
                <a:ea typeface="Inter Medium" pitchFamily="34" charset="-122"/>
                <a:cs typeface="Inter Medium" pitchFamily="34" charset="-120"/>
              </a:rPr>
              <a:t>Peak HIV incidence (3.3M new infections). UNAIDS established. Introduction of combined Antiretroviral Therapy (ART), transforming HIV into a manageable chronic condition.</a:t>
            </a:r>
            <a:endParaRPr lang="en-US" sz="1550" dirty="0"/>
          </a:p>
        </p:txBody>
      </p:sp>
      <p:sp>
        <p:nvSpPr>
          <p:cNvPr id="9" name="Shape 7"/>
          <p:cNvSpPr/>
          <p:nvPr/>
        </p:nvSpPr>
        <p:spPr>
          <a:xfrm>
            <a:off x="5974556" y="4144447"/>
            <a:ext cx="22860" cy="595313"/>
          </a:xfrm>
          <a:prstGeom prst="roundRect">
            <a:avLst>
              <a:gd name="adj" fmla="val 130232"/>
            </a:avLst>
          </a:prstGeom>
          <a:solidFill>
            <a:srgbClr val="D8D4D4"/>
          </a:solidFill>
          <a:ln/>
        </p:spPr>
        <p:txBody>
          <a:bodyPr/>
          <a:lstStyle/>
          <a:p>
            <a:endParaRPr lang="it-IT"/>
          </a:p>
        </p:txBody>
      </p:sp>
      <p:sp>
        <p:nvSpPr>
          <p:cNvPr id="10" name="Shape 8"/>
          <p:cNvSpPr/>
          <p:nvPr/>
        </p:nvSpPr>
        <p:spPr>
          <a:xfrm>
            <a:off x="5762744" y="3921204"/>
            <a:ext cx="446484" cy="446484"/>
          </a:xfrm>
          <a:prstGeom prst="roundRect">
            <a:avLst>
              <a:gd name="adj" fmla="val 6668"/>
            </a:avLst>
          </a:prstGeom>
          <a:solidFill>
            <a:srgbClr val="F2EEEE"/>
          </a:solidFill>
          <a:ln/>
        </p:spPr>
        <p:txBody>
          <a:bodyPr/>
          <a:lstStyle/>
          <a:p>
            <a:endParaRPr lang="it-IT"/>
          </a:p>
        </p:txBody>
      </p:sp>
      <p:sp>
        <p:nvSpPr>
          <p:cNvPr id="11" name="Text 9"/>
          <p:cNvSpPr/>
          <p:nvPr/>
        </p:nvSpPr>
        <p:spPr>
          <a:xfrm>
            <a:off x="5837158" y="3958411"/>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64646"/>
                </a:solidFill>
                <a:latin typeface="DM Sans Semi Bold" pitchFamily="34" charset="0"/>
                <a:ea typeface="DM Sans Semi Bold" pitchFamily="34" charset="-122"/>
                <a:cs typeface="DM Sans Semi Bold" pitchFamily="34" charset="-120"/>
              </a:rPr>
              <a:t>2</a:t>
            </a:r>
            <a:endParaRPr lang="en-US" sz="2300" dirty="0"/>
          </a:p>
        </p:txBody>
      </p:sp>
      <p:sp>
        <p:nvSpPr>
          <p:cNvPr id="12" name="Text 10"/>
          <p:cNvSpPr/>
          <p:nvPr/>
        </p:nvSpPr>
        <p:spPr>
          <a:xfrm>
            <a:off x="4745593" y="4938236"/>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64646"/>
                </a:solidFill>
                <a:latin typeface="DM Sans Semi Bold" pitchFamily="34" charset="0"/>
                <a:ea typeface="DM Sans Semi Bold" pitchFamily="34" charset="-122"/>
                <a:cs typeface="DM Sans Semi Bold" pitchFamily="34" charset="-120"/>
              </a:rPr>
              <a:t>2002-2003</a:t>
            </a:r>
            <a:endParaRPr lang="en-US" sz="1950" dirty="0"/>
          </a:p>
        </p:txBody>
      </p:sp>
      <p:sp>
        <p:nvSpPr>
          <p:cNvPr id="13" name="Text 11"/>
          <p:cNvSpPr/>
          <p:nvPr/>
        </p:nvSpPr>
        <p:spPr>
          <a:xfrm>
            <a:off x="3650218" y="5367457"/>
            <a:ext cx="4671655" cy="1270159"/>
          </a:xfrm>
          <a:prstGeom prst="rect">
            <a:avLst/>
          </a:prstGeom>
          <a:noFill/>
          <a:ln/>
        </p:spPr>
        <p:txBody>
          <a:bodyPr wrap="square" lIns="0" tIns="0" rIns="0" bIns="0" rtlCol="0" anchor="t"/>
          <a:lstStyle/>
          <a:p>
            <a:pPr marL="0" indent="0" algn="ctr">
              <a:lnSpc>
                <a:spcPts val="2500"/>
              </a:lnSpc>
              <a:buNone/>
            </a:pPr>
            <a:r>
              <a:rPr lang="en-US" sz="1550" dirty="0">
                <a:solidFill>
                  <a:srgbClr val="464646"/>
                </a:solidFill>
                <a:latin typeface="Inter Medium" pitchFamily="34" charset="0"/>
                <a:ea typeface="Inter Medium" pitchFamily="34" charset="-122"/>
                <a:cs typeface="Inter Medium" pitchFamily="34" charset="-120"/>
              </a:rPr>
              <a:t>Creation of The Global Fund to fight AIDS, TB and malaria. Launch of PEPFAR (President's Emergency Plan for AIDS Relief), one of the largest international health initiatives.</a:t>
            </a:r>
            <a:endParaRPr lang="en-US" sz="1550" dirty="0"/>
          </a:p>
        </p:txBody>
      </p:sp>
      <p:sp>
        <p:nvSpPr>
          <p:cNvPr id="14" name="Shape 12"/>
          <p:cNvSpPr/>
          <p:nvPr/>
        </p:nvSpPr>
        <p:spPr>
          <a:xfrm>
            <a:off x="8632746" y="3549134"/>
            <a:ext cx="22860" cy="595313"/>
          </a:xfrm>
          <a:prstGeom prst="roundRect">
            <a:avLst>
              <a:gd name="adj" fmla="val 130232"/>
            </a:avLst>
          </a:prstGeom>
          <a:solidFill>
            <a:srgbClr val="D8D4D4"/>
          </a:solidFill>
          <a:ln/>
        </p:spPr>
        <p:txBody>
          <a:bodyPr/>
          <a:lstStyle/>
          <a:p>
            <a:endParaRPr lang="it-IT"/>
          </a:p>
        </p:txBody>
      </p:sp>
      <p:sp>
        <p:nvSpPr>
          <p:cNvPr id="15" name="Shape 13"/>
          <p:cNvSpPr/>
          <p:nvPr/>
        </p:nvSpPr>
        <p:spPr>
          <a:xfrm>
            <a:off x="8420933" y="3921204"/>
            <a:ext cx="446484" cy="446484"/>
          </a:xfrm>
          <a:prstGeom prst="roundRect">
            <a:avLst>
              <a:gd name="adj" fmla="val 6668"/>
            </a:avLst>
          </a:prstGeom>
          <a:solidFill>
            <a:srgbClr val="F2EEEE"/>
          </a:solidFill>
          <a:ln/>
        </p:spPr>
        <p:txBody>
          <a:bodyPr/>
          <a:lstStyle/>
          <a:p>
            <a:endParaRPr lang="it-IT"/>
          </a:p>
        </p:txBody>
      </p:sp>
      <p:sp>
        <p:nvSpPr>
          <p:cNvPr id="16" name="Text 14"/>
          <p:cNvSpPr/>
          <p:nvPr/>
        </p:nvSpPr>
        <p:spPr>
          <a:xfrm>
            <a:off x="8495348" y="3958411"/>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64646"/>
                </a:solidFill>
                <a:latin typeface="DM Sans Semi Bold" pitchFamily="34" charset="0"/>
                <a:ea typeface="DM Sans Semi Bold" pitchFamily="34" charset="-122"/>
                <a:cs typeface="DM Sans Semi Bold" pitchFamily="34" charset="-120"/>
              </a:rPr>
              <a:t>3</a:t>
            </a:r>
            <a:endParaRPr lang="en-US" sz="2300" dirty="0"/>
          </a:p>
        </p:txBody>
      </p:sp>
      <p:sp>
        <p:nvSpPr>
          <p:cNvPr id="17" name="Text 15"/>
          <p:cNvSpPr/>
          <p:nvPr/>
        </p:nvSpPr>
        <p:spPr>
          <a:xfrm>
            <a:off x="7403783" y="1968817"/>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64646"/>
                </a:solidFill>
                <a:latin typeface="DM Sans Semi Bold" pitchFamily="34" charset="0"/>
                <a:ea typeface="DM Sans Semi Bold" pitchFamily="34" charset="-122"/>
                <a:cs typeface="DM Sans Semi Bold" pitchFamily="34" charset="-120"/>
              </a:rPr>
              <a:t>2010-2014</a:t>
            </a:r>
            <a:endParaRPr lang="en-US" sz="1950" dirty="0"/>
          </a:p>
        </p:txBody>
      </p:sp>
      <p:sp>
        <p:nvSpPr>
          <p:cNvPr id="18" name="Text 16"/>
          <p:cNvSpPr/>
          <p:nvPr/>
        </p:nvSpPr>
        <p:spPr>
          <a:xfrm>
            <a:off x="6308408" y="2398038"/>
            <a:ext cx="4671655" cy="952619"/>
          </a:xfrm>
          <a:prstGeom prst="rect">
            <a:avLst/>
          </a:prstGeom>
          <a:noFill/>
          <a:ln/>
        </p:spPr>
        <p:txBody>
          <a:bodyPr wrap="square" lIns="0" tIns="0" rIns="0" bIns="0" rtlCol="0" anchor="t"/>
          <a:lstStyle/>
          <a:p>
            <a:pPr marL="0" indent="0" algn="ctr">
              <a:lnSpc>
                <a:spcPts val="2500"/>
              </a:lnSpc>
              <a:buNone/>
            </a:pPr>
            <a:r>
              <a:rPr lang="en-US" sz="1550" dirty="0">
                <a:solidFill>
                  <a:srgbClr val="464646"/>
                </a:solidFill>
                <a:latin typeface="Inter Medium" pitchFamily="34" charset="0"/>
                <a:ea typeface="Inter Medium" pitchFamily="34" charset="-122"/>
                <a:cs typeface="Inter Medium" pitchFamily="34" charset="-120"/>
              </a:rPr>
              <a:t>Global ART coverage rises from 24% to higher levels. UNAIDS establishes 90-90-90 targets to end AIDS epidemic as a public health threat.</a:t>
            </a:r>
            <a:endParaRPr lang="en-US" sz="1550" dirty="0"/>
          </a:p>
        </p:txBody>
      </p:sp>
      <p:sp>
        <p:nvSpPr>
          <p:cNvPr id="19" name="Shape 17"/>
          <p:cNvSpPr/>
          <p:nvPr/>
        </p:nvSpPr>
        <p:spPr>
          <a:xfrm>
            <a:off x="11290935" y="4144447"/>
            <a:ext cx="22860" cy="595313"/>
          </a:xfrm>
          <a:prstGeom prst="roundRect">
            <a:avLst>
              <a:gd name="adj" fmla="val 130232"/>
            </a:avLst>
          </a:prstGeom>
          <a:solidFill>
            <a:srgbClr val="D8D4D4"/>
          </a:solidFill>
          <a:ln/>
        </p:spPr>
        <p:txBody>
          <a:bodyPr/>
          <a:lstStyle/>
          <a:p>
            <a:endParaRPr lang="it-IT"/>
          </a:p>
        </p:txBody>
      </p:sp>
      <p:sp>
        <p:nvSpPr>
          <p:cNvPr id="20" name="Shape 18"/>
          <p:cNvSpPr/>
          <p:nvPr/>
        </p:nvSpPr>
        <p:spPr>
          <a:xfrm>
            <a:off x="11079123" y="3921204"/>
            <a:ext cx="446484" cy="446484"/>
          </a:xfrm>
          <a:prstGeom prst="roundRect">
            <a:avLst>
              <a:gd name="adj" fmla="val 6668"/>
            </a:avLst>
          </a:prstGeom>
          <a:solidFill>
            <a:srgbClr val="F2EEEE"/>
          </a:solidFill>
          <a:ln/>
        </p:spPr>
        <p:txBody>
          <a:bodyPr/>
          <a:lstStyle/>
          <a:p>
            <a:endParaRPr lang="it-IT"/>
          </a:p>
        </p:txBody>
      </p:sp>
      <p:sp>
        <p:nvSpPr>
          <p:cNvPr id="21" name="Text 19"/>
          <p:cNvSpPr/>
          <p:nvPr/>
        </p:nvSpPr>
        <p:spPr>
          <a:xfrm>
            <a:off x="11153537" y="3958411"/>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64646"/>
                </a:solidFill>
                <a:latin typeface="DM Sans Semi Bold" pitchFamily="34" charset="0"/>
                <a:ea typeface="DM Sans Semi Bold" pitchFamily="34" charset="-122"/>
                <a:cs typeface="DM Sans Semi Bold" pitchFamily="34" charset="-120"/>
              </a:rPr>
              <a:t>4</a:t>
            </a:r>
            <a:endParaRPr lang="en-US" sz="2300" dirty="0"/>
          </a:p>
        </p:txBody>
      </p:sp>
      <p:sp>
        <p:nvSpPr>
          <p:cNvPr id="22" name="Text 20"/>
          <p:cNvSpPr/>
          <p:nvPr/>
        </p:nvSpPr>
        <p:spPr>
          <a:xfrm>
            <a:off x="10061972" y="4938236"/>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64646"/>
                </a:solidFill>
                <a:latin typeface="DM Sans Semi Bold" pitchFamily="34" charset="0"/>
                <a:ea typeface="DM Sans Semi Bold" pitchFamily="34" charset="-122"/>
                <a:cs typeface="DM Sans Semi Bold" pitchFamily="34" charset="-120"/>
              </a:rPr>
              <a:t>2023</a:t>
            </a:r>
            <a:endParaRPr lang="en-US" sz="1950" dirty="0"/>
          </a:p>
        </p:txBody>
      </p:sp>
      <p:sp>
        <p:nvSpPr>
          <p:cNvPr id="23" name="Text 21"/>
          <p:cNvSpPr/>
          <p:nvPr/>
        </p:nvSpPr>
        <p:spPr>
          <a:xfrm>
            <a:off x="8966597" y="5367457"/>
            <a:ext cx="4671655" cy="1270159"/>
          </a:xfrm>
          <a:prstGeom prst="rect">
            <a:avLst/>
          </a:prstGeom>
          <a:noFill/>
          <a:ln/>
        </p:spPr>
        <p:txBody>
          <a:bodyPr wrap="square" lIns="0" tIns="0" rIns="0" bIns="0" rtlCol="0" anchor="t"/>
          <a:lstStyle/>
          <a:p>
            <a:pPr marL="0" indent="0" algn="ctr">
              <a:lnSpc>
                <a:spcPts val="2500"/>
              </a:lnSpc>
              <a:buNone/>
            </a:pPr>
            <a:r>
              <a:rPr lang="en-US" sz="1550" dirty="0">
                <a:solidFill>
                  <a:srgbClr val="464646"/>
                </a:solidFill>
                <a:latin typeface="Inter Medium" pitchFamily="34" charset="0"/>
                <a:ea typeface="Inter Medium" pitchFamily="34" charset="-122"/>
                <a:cs typeface="Inter Medium" pitchFamily="34" charset="-120"/>
              </a:rPr>
              <a:t>ART coverage reaches 77% globally. 86% of PLHIV know their status, 89% of those diagnosed on ART, and 93% of those on treatment achieving viral suppression.</a:t>
            </a:r>
            <a:endParaRPr lang="en-US" sz="1550" dirty="0"/>
          </a:p>
        </p:txBody>
      </p:sp>
      <p:sp>
        <p:nvSpPr>
          <p:cNvPr id="24" name="Text 22"/>
          <p:cNvSpPr/>
          <p:nvPr/>
        </p:nvSpPr>
        <p:spPr>
          <a:xfrm>
            <a:off x="793790" y="6860858"/>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AIDS represents the first disease in history that prompted a coordinated global response proven highly effective, with an estimated 65-100 million lives saved globally.</a:t>
            </a:r>
            <a:endParaRPr lang="en-US" sz="15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3BAB9-23B2-C347-BAB9-8D1E2E353CF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AEB7550-AB62-A6EB-8424-9241CDDA9100}"/>
              </a:ext>
            </a:extLst>
          </p:cNvPr>
          <p:cNvSpPr/>
          <p:nvPr/>
        </p:nvSpPr>
        <p:spPr>
          <a:xfrm>
            <a:off x="383458" y="4766342"/>
            <a:ext cx="13863484" cy="1240155"/>
          </a:xfrm>
          <a:prstGeom prst="rect">
            <a:avLst/>
          </a:prstGeom>
          <a:noFill/>
          <a:ln/>
        </p:spPr>
        <p:txBody>
          <a:bodyPr wrap="square" lIns="0" tIns="0" rIns="0" bIns="0" rtlCol="0" anchor="t"/>
          <a:lstStyle/>
          <a:p>
            <a:pPr marL="0" indent="0" algn="ctr">
              <a:lnSpc>
                <a:spcPts val="4850"/>
              </a:lnSpc>
              <a:buNone/>
            </a:pPr>
            <a:r>
              <a:rPr lang="en-GB" sz="4400" dirty="0">
                <a:solidFill>
                  <a:srgbClr val="1B1B27"/>
                </a:solidFill>
                <a:latin typeface="Raleway" pitchFamily="34" charset="0"/>
                <a:ea typeface="Raleway" pitchFamily="34" charset="-122"/>
                <a:cs typeface="Raleway" pitchFamily="34" charset="-120"/>
              </a:rPr>
              <a:t>Thank you</a:t>
            </a:r>
            <a:endParaRPr lang="en-GB" sz="3900" dirty="0"/>
          </a:p>
        </p:txBody>
      </p:sp>
      <p:pic>
        <p:nvPicPr>
          <p:cNvPr id="7" name="Immagine 6" descr="Immagine che contiene testo, schermata, Carattere, logo&#10;&#10;Il contenuto generato dall'IA potrebbe non essere corretto.">
            <a:extLst>
              <a:ext uri="{FF2B5EF4-FFF2-40B4-BE49-F238E27FC236}">
                <a16:creationId xmlns:a16="http://schemas.microsoft.com/office/drawing/2014/main" id="{0A2DBD43-EE83-4190-E541-DA761FCF1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9233" y="6258092"/>
            <a:ext cx="1131933" cy="1135312"/>
          </a:xfrm>
          <a:prstGeom prst="rect">
            <a:avLst/>
          </a:prstGeom>
        </p:spPr>
      </p:pic>
      <p:pic>
        <p:nvPicPr>
          <p:cNvPr id="5" name="Immagine 4">
            <a:extLst>
              <a:ext uri="{FF2B5EF4-FFF2-40B4-BE49-F238E27FC236}">
                <a16:creationId xmlns:a16="http://schemas.microsoft.com/office/drawing/2014/main" id="{38EC60DA-DD95-D8EC-2648-606C8E98D3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8043" y="836196"/>
            <a:ext cx="3494314" cy="3494314"/>
          </a:xfrm>
          <a:prstGeom prst="rect">
            <a:avLst/>
          </a:prstGeom>
        </p:spPr>
      </p:pic>
    </p:spTree>
    <p:extLst>
      <p:ext uri="{BB962C8B-B14F-4D97-AF65-F5344CB8AC3E}">
        <p14:creationId xmlns:p14="http://schemas.microsoft.com/office/powerpoint/2010/main" val="315051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26519" y="499467"/>
            <a:ext cx="6098738" cy="368856"/>
          </a:xfrm>
          <a:prstGeom prst="rect">
            <a:avLst/>
          </a:prstGeom>
          <a:noFill/>
          <a:ln/>
        </p:spPr>
        <p:txBody>
          <a:bodyPr wrap="none" lIns="0" tIns="0" rIns="0" bIns="0" rtlCol="0" anchor="t"/>
          <a:lstStyle/>
          <a:p>
            <a:pPr marL="0" indent="0" algn="l">
              <a:lnSpc>
                <a:spcPts val="2900"/>
              </a:lnSpc>
              <a:buNone/>
            </a:pPr>
            <a:r>
              <a:rPr lang="en-US" sz="2300" dirty="0">
                <a:solidFill>
                  <a:srgbClr val="030303"/>
                </a:solidFill>
                <a:latin typeface="DM Sans Semi Bold" pitchFamily="34" charset="0"/>
                <a:ea typeface="DM Sans Semi Bold" pitchFamily="34" charset="-122"/>
                <a:cs typeface="DM Sans Semi Bold" pitchFamily="34" charset="-120"/>
              </a:rPr>
              <a:t>The global response – access to treatment</a:t>
            </a:r>
            <a:endParaRPr lang="en-US" sz="2300" dirty="0"/>
          </a:p>
        </p:txBody>
      </p:sp>
      <p:pic>
        <p:nvPicPr>
          <p:cNvPr id="3"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19" y="1178123"/>
            <a:ext cx="6444734" cy="2878217"/>
          </a:xfrm>
          <a:prstGeom prst="rect">
            <a:avLst/>
          </a:prstGeom>
        </p:spPr>
      </p:pic>
      <p:pic>
        <p:nvPicPr>
          <p:cNvPr id="4" name="Image 1" descr="preencod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6767" y="1178123"/>
            <a:ext cx="6444734" cy="3834051"/>
          </a:xfrm>
          <a:prstGeom prst="rect">
            <a:avLst/>
          </a:prstGeom>
        </p:spPr>
      </p:pic>
      <p:pic>
        <p:nvPicPr>
          <p:cNvPr id="5" name="Image 2" descr="preencode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519" y="5410438"/>
            <a:ext cx="8073390" cy="2568059"/>
          </a:xfrm>
          <a:prstGeom prst="rect">
            <a:avLst/>
          </a:prstGeom>
        </p:spPr>
      </p:pic>
      <p:sp>
        <p:nvSpPr>
          <p:cNvPr id="6" name="Text 1"/>
          <p:cNvSpPr/>
          <p:nvPr/>
        </p:nvSpPr>
        <p:spPr>
          <a:xfrm>
            <a:off x="9890403" y="5383887"/>
            <a:ext cx="4020979" cy="188952"/>
          </a:xfrm>
          <a:prstGeom prst="rect">
            <a:avLst/>
          </a:prstGeom>
          <a:noFill/>
          <a:ln/>
        </p:spPr>
        <p:txBody>
          <a:bodyPr wrap="none" lIns="0" tIns="0" rIns="0" bIns="0" rtlCol="0" anchor="t"/>
          <a:lstStyle/>
          <a:p>
            <a:pPr marL="0" indent="0" algn="l">
              <a:lnSpc>
                <a:spcPts val="1450"/>
              </a:lnSpc>
              <a:buNone/>
            </a:pP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845225"/>
            <a:ext cx="13042821" cy="1240155"/>
          </a:xfrm>
          <a:prstGeom prst="rect">
            <a:avLst/>
          </a:prstGeom>
          <a:noFill/>
          <a:ln/>
        </p:spPr>
        <p:txBody>
          <a:bodyPr wrap="square" lIns="0" tIns="0" rIns="0" bIns="0" rtlCol="0" anchor="t"/>
          <a:lstStyle/>
          <a:p>
            <a:pPr marL="0" indent="0" algn="l">
              <a:lnSpc>
                <a:spcPts val="4850"/>
              </a:lnSpc>
              <a:buNone/>
            </a:pPr>
            <a:r>
              <a:rPr lang="en-US" sz="3900" dirty="0">
                <a:solidFill>
                  <a:srgbClr val="030303"/>
                </a:solidFill>
                <a:latin typeface="DM Sans Semi Bold" pitchFamily="34" charset="0"/>
                <a:ea typeface="DM Sans Semi Bold" pitchFamily="34" charset="-122"/>
                <a:cs typeface="DM Sans Semi Bold" pitchFamily="34" charset="-120"/>
              </a:rPr>
              <a:t>Economic Resources and Health System Strengthening</a:t>
            </a:r>
            <a:endParaRPr lang="en-US" sz="3900" dirty="0"/>
          </a:p>
        </p:txBody>
      </p:sp>
      <p:sp>
        <p:nvSpPr>
          <p:cNvPr id="3" name="Text 1"/>
          <p:cNvSpPr/>
          <p:nvPr/>
        </p:nvSpPr>
        <p:spPr>
          <a:xfrm>
            <a:off x="793790" y="2561630"/>
            <a:ext cx="6279356" cy="1587818"/>
          </a:xfrm>
          <a:prstGeom prst="rect">
            <a:avLst/>
          </a:prstGeom>
          <a:noFill/>
          <a:ln/>
        </p:spPr>
        <p:txBody>
          <a:bodyPr wrap="square" lIns="0" tIns="0" rIns="0" bIns="0" rtlCol="0" anchor="t"/>
          <a:lstStyle/>
          <a:p>
            <a:pPr marL="0" indent="0" algn="l">
              <a:lnSpc>
                <a:spcPts val="3100"/>
              </a:lnSpc>
              <a:buNone/>
            </a:pPr>
            <a:r>
              <a:rPr lang="en-US" sz="1950" dirty="0">
                <a:solidFill>
                  <a:srgbClr val="464646"/>
                </a:solidFill>
                <a:latin typeface="Inter Medium" pitchFamily="34" charset="0"/>
                <a:ea typeface="Inter Medium" pitchFamily="34" charset="-122"/>
                <a:cs typeface="Inter Medium" pitchFamily="34" charset="-120"/>
              </a:rPr>
              <a:t>Since 2010, funding for AIDS response in low- and middle-income countries has consistently reached approximately 20 billion USD annually, Benefits extend beyond HIV/AIDS-specific interventions:</a:t>
            </a:r>
            <a:endParaRPr lang="en-US" sz="1950" dirty="0"/>
          </a:p>
        </p:txBody>
      </p:sp>
      <p:sp>
        <p:nvSpPr>
          <p:cNvPr id="4" name="Text 2"/>
          <p:cNvSpPr/>
          <p:nvPr/>
        </p:nvSpPr>
        <p:spPr>
          <a:xfrm>
            <a:off x="793790" y="4328041"/>
            <a:ext cx="6279356" cy="79390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64646"/>
                </a:solidFill>
                <a:latin typeface="Inter Medium" pitchFamily="34" charset="0"/>
                <a:ea typeface="Inter Medium" pitchFamily="34" charset="-122"/>
                <a:cs typeface="Inter Medium" pitchFamily="34" charset="-120"/>
              </a:rPr>
              <a:t>Recruitment, training, and retention of health professionals</a:t>
            </a:r>
            <a:endParaRPr lang="en-US" sz="1550" dirty="0"/>
          </a:p>
        </p:txBody>
      </p:sp>
      <p:sp>
        <p:nvSpPr>
          <p:cNvPr id="5" name="Text 3"/>
          <p:cNvSpPr/>
          <p:nvPr/>
        </p:nvSpPr>
        <p:spPr>
          <a:xfrm>
            <a:off x="793790" y="4794409"/>
            <a:ext cx="6279356" cy="396954"/>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64646"/>
                </a:solidFill>
                <a:latin typeface="Inter Medium" pitchFamily="34" charset="0"/>
                <a:ea typeface="Inter Medium" pitchFamily="34" charset="-122"/>
                <a:cs typeface="Inter Medium" pitchFamily="34" charset="-120"/>
              </a:rPr>
              <a:t>Mitigation of brain drain in healthcare</a:t>
            </a:r>
            <a:endParaRPr lang="en-US" sz="1550" dirty="0"/>
          </a:p>
        </p:txBody>
      </p:sp>
      <p:sp>
        <p:nvSpPr>
          <p:cNvPr id="6" name="Text 4"/>
          <p:cNvSpPr/>
          <p:nvPr/>
        </p:nvSpPr>
        <p:spPr>
          <a:xfrm>
            <a:off x="793790" y="5260776"/>
            <a:ext cx="6279356" cy="79390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64646"/>
                </a:solidFill>
                <a:latin typeface="Inter Medium" pitchFamily="34" charset="0"/>
                <a:ea typeface="Inter Medium" pitchFamily="34" charset="-122"/>
                <a:cs typeface="Inter Medium" pitchFamily="34" charset="-120"/>
              </a:rPr>
              <a:t>Infrastructure investments establishing molecular laboratories</a:t>
            </a:r>
            <a:endParaRPr lang="en-US" sz="1550" dirty="0"/>
          </a:p>
        </p:txBody>
      </p:sp>
      <p:sp>
        <p:nvSpPr>
          <p:cNvPr id="7" name="Text 5"/>
          <p:cNvSpPr/>
          <p:nvPr/>
        </p:nvSpPr>
        <p:spPr>
          <a:xfrm>
            <a:off x="793790" y="5727143"/>
            <a:ext cx="6279356" cy="79390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64646"/>
                </a:solidFill>
                <a:latin typeface="Inter Medium" pitchFamily="34" charset="0"/>
                <a:ea typeface="Inter Medium" pitchFamily="34" charset="-122"/>
                <a:cs typeface="Inter Medium" pitchFamily="34" charset="-120"/>
              </a:rPr>
              <a:t>Improved diagnostic and treatment capabilities across health conditions</a:t>
            </a:r>
            <a:endParaRPr lang="en-US" sz="1550" dirty="0"/>
          </a:p>
        </p:txBody>
      </p:sp>
      <p:pic>
        <p:nvPicPr>
          <p:cNvPr id="8"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4874" y="2606278"/>
            <a:ext cx="6279356" cy="3522702"/>
          </a:xfrm>
          <a:prstGeom prst="rect">
            <a:avLst/>
          </a:prstGeom>
        </p:spPr>
      </p:pic>
      <p:sp>
        <p:nvSpPr>
          <p:cNvPr id="9" name="Text 6"/>
          <p:cNvSpPr/>
          <p:nvPr/>
        </p:nvSpPr>
        <p:spPr>
          <a:xfrm>
            <a:off x="7564874" y="6352223"/>
            <a:ext cx="6279356" cy="317540"/>
          </a:xfrm>
          <a:prstGeom prst="rect">
            <a:avLst/>
          </a:prstGeom>
          <a:noFill/>
          <a:ln/>
        </p:spPr>
        <p:txBody>
          <a:bodyPr wrap="none" lIns="0" tIns="0" rIns="0" bIns="0" rtlCol="0" anchor="t"/>
          <a:lstStyle/>
          <a:p>
            <a:pPr marL="0" indent="0" algn="l">
              <a:lnSpc>
                <a:spcPts val="2500"/>
              </a:lnSpc>
              <a:buNone/>
            </a:pP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1647" y="544235"/>
            <a:ext cx="4265057" cy="463868"/>
          </a:xfrm>
          <a:prstGeom prst="rect">
            <a:avLst/>
          </a:prstGeom>
          <a:noFill/>
          <a:ln/>
        </p:spPr>
        <p:txBody>
          <a:bodyPr wrap="none" lIns="0" tIns="0" rIns="0" bIns="0" rtlCol="0" anchor="t"/>
          <a:lstStyle/>
          <a:p>
            <a:pPr marL="0" indent="0" algn="l">
              <a:lnSpc>
                <a:spcPts val="3650"/>
              </a:lnSpc>
              <a:buNone/>
            </a:pPr>
            <a:r>
              <a:rPr lang="en-US" sz="2900" dirty="0">
                <a:solidFill>
                  <a:srgbClr val="030303"/>
                </a:solidFill>
                <a:latin typeface="DM Sans Semi Bold" pitchFamily="34" charset="0"/>
                <a:ea typeface="DM Sans Semi Bold" pitchFamily="34" charset="-122"/>
                <a:cs typeface="DM Sans Semi Bold" pitchFamily="34" charset="-120"/>
              </a:rPr>
              <a:t>Global Fund projections</a:t>
            </a:r>
            <a:endParaRPr lang="en-US" sz="2900" dirty="0"/>
          </a:p>
        </p:txBody>
      </p:sp>
      <p:pic>
        <p:nvPicPr>
          <p:cNvPr id="3"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647" y="1304925"/>
            <a:ext cx="13047107" cy="5244822"/>
          </a:xfrm>
          <a:prstGeom prst="rect">
            <a:avLst/>
          </a:prstGeom>
        </p:spPr>
      </p:pic>
      <p:sp>
        <p:nvSpPr>
          <p:cNvPr id="4" name="Text 1"/>
          <p:cNvSpPr/>
          <p:nvPr/>
        </p:nvSpPr>
        <p:spPr>
          <a:xfrm>
            <a:off x="2716649" y="6772394"/>
            <a:ext cx="9197102" cy="927735"/>
          </a:xfrm>
          <a:prstGeom prst="rect">
            <a:avLst/>
          </a:prstGeom>
          <a:noFill/>
          <a:ln/>
        </p:spPr>
        <p:txBody>
          <a:bodyPr wrap="none" lIns="0" tIns="0" rIns="0" bIns="0" rtlCol="0" anchor="t"/>
          <a:lstStyle/>
          <a:p>
            <a:pPr marL="0" indent="0" algn="ctr">
              <a:lnSpc>
                <a:spcPts val="7300"/>
              </a:lnSpc>
              <a:buNone/>
            </a:pPr>
            <a:r>
              <a:rPr lang="en-US" sz="5800" dirty="0">
                <a:solidFill>
                  <a:srgbClr val="030303"/>
                </a:solidFill>
                <a:latin typeface="DM Sans Semi Bold" pitchFamily="34" charset="0"/>
                <a:ea typeface="DM Sans Semi Bold" pitchFamily="34" charset="-122"/>
                <a:cs typeface="DM Sans Semi Bold" pitchFamily="34" charset="-120"/>
              </a:rPr>
              <a:t>100 millions of lives saved</a:t>
            </a:r>
            <a:endParaRPr lang="en-US" sz="5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868918"/>
            <a:ext cx="8737521" cy="620078"/>
          </a:xfrm>
          <a:prstGeom prst="rect">
            <a:avLst/>
          </a:prstGeom>
          <a:noFill/>
          <a:ln/>
        </p:spPr>
        <p:txBody>
          <a:bodyPr wrap="none" lIns="0" tIns="0" rIns="0" bIns="0" rtlCol="0" anchor="t"/>
          <a:lstStyle/>
          <a:p>
            <a:pPr marL="0" indent="0" algn="l">
              <a:lnSpc>
                <a:spcPts val="4850"/>
              </a:lnSpc>
              <a:buNone/>
            </a:pPr>
            <a:r>
              <a:rPr lang="en-US" sz="3900" dirty="0">
                <a:solidFill>
                  <a:srgbClr val="030303"/>
                </a:solidFill>
                <a:latin typeface="DM Sans Semi Bold" pitchFamily="34" charset="0"/>
                <a:ea typeface="DM Sans Semi Bold" pitchFamily="34" charset="-122"/>
                <a:cs typeface="DM Sans Semi Bold" pitchFamily="34" charset="-120"/>
              </a:rPr>
              <a:t>HIV Expenditure in African Countries</a:t>
            </a:r>
            <a:endParaRPr lang="en-US" sz="3900" dirty="0"/>
          </a:p>
        </p:txBody>
      </p:sp>
      <p:sp>
        <p:nvSpPr>
          <p:cNvPr id="3" name="Text 1"/>
          <p:cNvSpPr/>
          <p:nvPr/>
        </p:nvSpPr>
        <p:spPr>
          <a:xfrm>
            <a:off x="793790" y="1885831"/>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The scale of investment in HIV programs varies widely across countries due to local economic conditions and health system infrastructure.</a:t>
            </a:r>
            <a:endParaRPr lang="en-US" sz="1550" dirty="0"/>
          </a:p>
        </p:txBody>
      </p:sp>
      <p:sp>
        <p:nvSpPr>
          <p:cNvPr id="4" name="Shape 2"/>
          <p:cNvSpPr/>
          <p:nvPr/>
        </p:nvSpPr>
        <p:spPr>
          <a:xfrm>
            <a:off x="793790" y="2744152"/>
            <a:ext cx="13042821" cy="3758208"/>
          </a:xfrm>
          <a:prstGeom prst="roundRect">
            <a:avLst>
              <a:gd name="adj" fmla="val 792"/>
            </a:avLst>
          </a:prstGeom>
          <a:noFill/>
          <a:ln w="7620">
            <a:solidFill>
              <a:srgbClr val="000000">
                <a:alpha val="8000"/>
              </a:srgbClr>
            </a:solidFill>
            <a:prstDash val="solid"/>
          </a:ln>
        </p:spPr>
        <p:txBody>
          <a:bodyPr/>
          <a:lstStyle/>
          <a:p>
            <a:endParaRPr lang="it-IT"/>
          </a:p>
        </p:txBody>
      </p:sp>
      <p:sp>
        <p:nvSpPr>
          <p:cNvPr id="5" name="Shape 3"/>
          <p:cNvSpPr/>
          <p:nvPr/>
        </p:nvSpPr>
        <p:spPr>
          <a:xfrm>
            <a:off x="801410" y="2751773"/>
            <a:ext cx="13027581" cy="888444"/>
          </a:xfrm>
          <a:prstGeom prst="rect">
            <a:avLst/>
          </a:prstGeom>
          <a:solidFill>
            <a:srgbClr val="FFFFFF">
              <a:alpha val="4000"/>
            </a:srgbClr>
          </a:solidFill>
          <a:ln/>
        </p:spPr>
        <p:txBody>
          <a:bodyPr/>
          <a:lstStyle/>
          <a:p>
            <a:endParaRPr lang="it-IT"/>
          </a:p>
        </p:txBody>
      </p:sp>
      <p:sp>
        <p:nvSpPr>
          <p:cNvPr id="6" name="Text 4"/>
          <p:cNvSpPr/>
          <p:nvPr/>
        </p:nvSpPr>
        <p:spPr>
          <a:xfrm>
            <a:off x="1000006" y="2878455"/>
            <a:ext cx="2856309" cy="317540"/>
          </a:xfrm>
          <a:prstGeom prst="rect">
            <a:avLst/>
          </a:prstGeom>
          <a:noFill/>
          <a:ln/>
        </p:spPr>
        <p:txBody>
          <a:bodyPr wrap="none" lIns="0" tIns="0" rIns="0" bIns="0" rtlCol="0" anchor="t"/>
          <a:lstStyle/>
          <a:p>
            <a:pPr marL="0" indent="0" algn="l">
              <a:lnSpc>
                <a:spcPts val="2500"/>
              </a:lnSpc>
              <a:buNone/>
            </a:pPr>
            <a:r>
              <a:rPr lang="en-US" sz="1550" b="1" dirty="0">
                <a:solidFill>
                  <a:srgbClr val="464646"/>
                </a:solidFill>
                <a:latin typeface="Inter Medium" pitchFamily="34" charset="0"/>
                <a:ea typeface="Inter Medium" pitchFamily="34" charset="-122"/>
                <a:cs typeface="Inter Medium" pitchFamily="34" charset="-120"/>
              </a:rPr>
              <a:t>Country</a:t>
            </a:r>
            <a:endParaRPr lang="en-US" sz="1550" dirty="0"/>
          </a:p>
        </p:txBody>
      </p:sp>
      <p:sp>
        <p:nvSpPr>
          <p:cNvPr id="7" name="Text 5"/>
          <p:cNvSpPr/>
          <p:nvPr/>
        </p:nvSpPr>
        <p:spPr>
          <a:xfrm>
            <a:off x="4260652" y="2878455"/>
            <a:ext cx="2852499" cy="635079"/>
          </a:xfrm>
          <a:prstGeom prst="rect">
            <a:avLst/>
          </a:prstGeom>
          <a:noFill/>
          <a:ln/>
        </p:spPr>
        <p:txBody>
          <a:bodyPr wrap="square" lIns="0" tIns="0" rIns="0" bIns="0" rtlCol="0" anchor="t"/>
          <a:lstStyle/>
          <a:p>
            <a:pPr marL="0" indent="0" algn="l">
              <a:lnSpc>
                <a:spcPts val="2500"/>
              </a:lnSpc>
              <a:buNone/>
            </a:pPr>
            <a:r>
              <a:rPr lang="en-US" sz="1550" b="1" dirty="0">
                <a:solidFill>
                  <a:srgbClr val="464646"/>
                </a:solidFill>
                <a:latin typeface="Inter Medium" pitchFamily="34" charset="0"/>
                <a:ea typeface="Inter Medium" pitchFamily="34" charset="-122"/>
                <a:cs typeface="Inter Medium" pitchFamily="34" charset="-120"/>
              </a:rPr>
              <a:t>HIV expenditure over Health Expenditure</a:t>
            </a:r>
            <a:endParaRPr lang="en-US" sz="1550" dirty="0"/>
          </a:p>
        </p:txBody>
      </p:sp>
      <p:sp>
        <p:nvSpPr>
          <p:cNvPr id="8" name="Text 6"/>
          <p:cNvSpPr/>
          <p:nvPr/>
        </p:nvSpPr>
        <p:spPr>
          <a:xfrm>
            <a:off x="7517487" y="2878455"/>
            <a:ext cx="2852499" cy="635079"/>
          </a:xfrm>
          <a:prstGeom prst="rect">
            <a:avLst/>
          </a:prstGeom>
          <a:noFill/>
          <a:ln/>
        </p:spPr>
        <p:txBody>
          <a:bodyPr wrap="square" lIns="0" tIns="0" rIns="0" bIns="0" rtlCol="0" anchor="t"/>
          <a:lstStyle/>
          <a:p>
            <a:pPr marL="0" indent="0" algn="l">
              <a:lnSpc>
                <a:spcPts val="2500"/>
              </a:lnSpc>
              <a:buNone/>
            </a:pPr>
            <a:r>
              <a:rPr lang="en-US" sz="1550" b="1" dirty="0">
                <a:solidFill>
                  <a:srgbClr val="464646"/>
                </a:solidFill>
                <a:latin typeface="Inter Medium" pitchFamily="34" charset="0"/>
                <a:ea typeface="Inter Medium" pitchFamily="34" charset="-122"/>
                <a:cs typeface="Inter Medium" pitchFamily="34" charset="-120"/>
              </a:rPr>
              <a:t>HIV expenditure over Public Health Expenditure</a:t>
            </a:r>
            <a:endParaRPr lang="en-US" sz="1550" dirty="0"/>
          </a:p>
        </p:txBody>
      </p:sp>
      <p:sp>
        <p:nvSpPr>
          <p:cNvPr id="9" name="Text 7"/>
          <p:cNvSpPr/>
          <p:nvPr/>
        </p:nvSpPr>
        <p:spPr>
          <a:xfrm>
            <a:off x="10774323" y="2878455"/>
            <a:ext cx="2856309" cy="317540"/>
          </a:xfrm>
          <a:prstGeom prst="rect">
            <a:avLst/>
          </a:prstGeom>
          <a:noFill/>
          <a:ln/>
        </p:spPr>
        <p:txBody>
          <a:bodyPr wrap="none" lIns="0" tIns="0" rIns="0" bIns="0" rtlCol="0" anchor="t"/>
          <a:lstStyle/>
          <a:p>
            <a:pPr marL="0" indent="0" algn="l">
              <a:lnSpc>
                <a:spcPts val="2500"/>
              </a:lnSpc>
              <a:buNone/>
            </a:pPr>
            <a:r>
              <a:rPr lang="en-US" sz="1550" b="1" dirty="0">
                <a:solidFill>
                  <a:srgbClr val="464646"/>
                </a:solidFill>
                <a:latin typeface="Inter Medium" pitchFamily="34" charset="0"/>
                <a:ea typeface="Inter Medium" pitchFamily="34" charset="-122"/>
                <a:cs typeface="Inter Medium" pitchFamily="34" charset="-120"/>
              </a:rPr>
              <a:t>HIV expenditure over GDP</a:t>
            </a:r>
            <a:endParaRPr lang="en-US" sz="1550" dirty="0"/>
          </a:p>
        </p:txBody>
      </p:sp>
      <p:sp>
        <p:nvSpPr>
          <p:cNvPr id="10" name="Shape 8"/>
          <p:cNvSpPr/>
          <p:nvPr/>
        </p:nvSpPr>
        <p:spPr>
          <a:xfrm>
            <a:off x="801410" y="3640217"/>
            <a:ext cx="13027581" cy="570905"/>
          </a:xfrm>
          <a:prstGeom prst="rect">
            <a:avLst/>
          </a:prstGeom>
          <a:solidFill>
            <a:srgbClr val="000000">
              <a:alpha val="4000"/>
            </a:srgbClr>
          </a:solidFill>
          <a:ln/>
        </p:spPr>
        <p:txBody>
          <a:bodyPr/>
          <a:lstStyle/>
          <a:p>
            <a:endParaRPr lang="it-IT"/>
          </a:p>
        </p:txBody>
      </p:sp>
      <p:sp>
        <p:nvSpPr>
          <p:cNvPr id="11" name="Text 9"/>
          <p:cNvSpPr/>
          <p:nvPr/>
        </p:nvSpPr>
        <p:spPr>
          <a:xfrm>
            <a:off x="1000006" y="3766899"/>
            <a:ext cx="285630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highlight>
                  <a:srgbClr val="FCEC99"/>
                </a:highlight>
                <a:latin typeface="Inter Medium" pitchFamily="34" charset="0"/>
                <a:ea typeface="Inter Medium" pitchFamily="34" charset="-122"/>
                <a:cs typeface="Inter Medium" pitchFamily="34" charset="-120"/>
              </a:rPr>
              <a:t>Malawi</a:t>
            </a:r>
            <a:endParaRPr lang="en-US" sz="1550" dirty="0"/>
          </a:p>
        </p:txBody>
      </p:sp>
      <p:sp>
        <p:nvSpPr>
          <p:cNvPr id="12" name="Text 10"/>
          <p:cNvSpPr/>
          <p:nvPr/>
        </p:nvSpPr>
        <p:spPr>
          <a:xfrm>
            <a:off x="4260652" y="3766899"/>
            <a:ext cx="285249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highlight>
                  <a:srgbClr val="FCEC99"/>
                </a:highlight>
                <a:latin typeface="Inter Medium" pitchFamily="34" charset="0"/>
                <a:ea typeface="Inter Medium" pitchFamily="34" charset="-122"/>
                <a:cs typeface="Inter Medium" pitchFamily="34" charset="-120"/>
              </a:rPr>
              <a:t>24.19%</a:t>
            </a:r>
            <a:endParaRPr lang="en-US" sz="1550" dirty="0"/>
          </a:p>
        </p:txBody>
      </p:sp>
      <p:sp>
        <p:nvSpPr>
          <p:cNvPr id="13" name="Text 11"/>
          <p:cNvSpPr/>
          <p:nvPr/>
        </p:nvSpPr>
        <p:spPr>
          <a:xfrm>
            <a:off x="7517487" y="3766899"/>
            <a:ext cx="285249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highlight>
                  <a:srgbClr val="FCEC99"/>
                </a:highlight>
                <a:latin typeface="Inter Medium" pitchFamily="34" charset="0"/>
                <a:ea typeface="Inter Medium" pitchFamily="34" charset="-122"/>
                <a:cs typeface="Inter Medium" pitchFamily="34" charset="-120"/>
              </a:rPr>
              <a:t>127.84%</a:t>
            </a:r>
            <a:endParaRPr lang="en-US" sz="1550" dirty="0"/>
          </a:p>
        </p:txBody>
      </p:sp>
      <p:sp>
        <p:nvSpPr>
          <p:cNvPr id="14" name="Text 12"/>
          <p:cNvSpPr/>
          <p:nvPr/>
        </p:nvSpPr>
        <p:spPr>
          <a:xfrm>
            <a:off x="10774323" y="3766899"/>
            <a:ext cx="285630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highlight>
                  <a:srgbClr val="FCEC99"/>
                </a:highlight>
                <a:latin typeface="Inter Medium" pitchFamily="34" charset="0"/>
                <a:ea typeface="Inter Medium" pitchFamily="34" charset="-122"/>
                <a:cs typeface="Inter Medium" pitchFamily="34" charset="-120"/>
              </a:rPr>
              <a:t>1.79%</a:t>
            </a:r>
            <a:endParaRPr lang="en-US" sz="1550" dirty="0"/>
          </a:p>
        </p:txBody>
      </p:sp>
      <p:sp>
        <p:nvSpPr>
          <p:cNvPr id="15" name="Shape 13"/>
          <p:cNvSpPr/>
          <p:nvPr/>
        </p:nvSpPr>
        <p:spPr>
          <a:xfrm>
            <a:off x="801410" y="4211122"/>
            <a:ext cx="13027581" cy="570905"/>
          </a:xfrm>
          <a:prstGeom prst="rect">
            <a:avLst/>
          </a:prstGeom>
          <a:solidFill>
            <a:srgbClr val="FFFFFF">
              <a:alpha val="4000"/>
            </a:srgbClr>
          </a:solidFill>
          <a:ln/>
        </p:spPr>
        <p:txBody>
          <a:bodyPr/>
          <a:lstStyle/>
          <a:p>
            <a:endParaRPr lang="it-IT"/>
          </a:p>
        </p:txBody>
      </p:sp>
      <p:sp>
        <p:nvSpPr>
          <p:cNvPr id="16" name="Text 14"/>
          <p:cNvSpPr/>
          <p:nvPr/>
        </p:nvSpPr>
        <p:spPr>
          <a:xfrm>
            <a:off x="1000006" y="4337804"/>
            <a:ext cx="285630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Mozambique</a:t>
            </a:r>
            <a:endParaRPr lang="en-US" sz="1550" dirty="0"/>
          </a:p>
        </p:txBody>
      </p:sp>
      <p:sp>
        <p:nvSpPr>
          <p:cNvPr id="17" name="Text 15"/>
          <p:cNvSpPr/>
          <p:nvPr/>
        </p:nvSpPr>
        <p:spPr>
          <a:xfrm>
            <a:off x="4260652" y="4337804"/>
            <a:ext cx="285249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29.25%</a:t>
            </a:r>
            <a:endParaRPr lang="en-US" sz="1550" dirty="0"/>
          </a:p>
        </p:txBody>
      </p:sp>
      <p:sp>
        <p:nvSpPr>
          <p:cNvPr id="18" name="Text 16"/>
          <p:cNvSpPr/>
          <p:nvPr/>
        </p:nvSpPr>
        <p:spPr>
          <a:xfrm>
            <a:off x="7517487" y="4337804"/>
            <a:ext cx="285249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102.38%</a:t>
            </a:r>
            <a:endParaRPr lang="en-US" sz="1550" dirty="0"/>
          </a:p>
        </p:txBody>
      </p:sp>
      <p:sp>
        <p:nvSpPr>
          <p:cNvPr id="19" name="Text 17"/>
          <p:cNvSpPr/>
          <p:nvPr/>
        </p:nvSpPr>
        <p:spPr>
          <a:xfrm>
            <a:off x="10774323" y="4337804"/>
            <a:ext cx="285630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2.66%</a:t>
            </a:r>
            <a:endParaRPr lang="en-US" sz="1550" dirty="0"/>
          </a:p>
        </p:txBody>
      </p:sp>
      <p:sp>
        <p:nvSpPr>
          <p:cNvPr id="20" name="Shape 18"/>
          <p:cNvSpPr/>
          <p:nvPr/>
        </p:nvSpPr>
        <p:spPr>
          <a:xfrm>
            <a:off x="801410" y="4782026"/>
            <a:ext cx="13027581" cy="570905"/>
          </a:xfrm>
          <a:prstGeom prst="rect">
            <a:avLst/>
          </a:prstGeom>
          <a:solidFill>
            <a:srgbClr val="000000">
              <a:alpha val="4000"/>
            </a:srgbClr>
          </a:solidFill>
          <a:ln/>
        </p:spPr>
        <p:txBody>
          <a:bodyPr/>
          <a:lstStyle/>
          <a:p>
            <a:endParaRPr lang="it-IT"/>
          </a:p>
        </p:txBody>
      </p:sp>
      <p:sp>
        <p:nvSpPr>
          <p:cNvPr id="21" name="Text 19"/>
          <p:cNvSpPr/>
          <p:nvPr/>
        </p:nvSpPr>
        <p:spPr>
          <a:xfrm>
            <a:off x="1000006" y="4908709"/>
            <a:ext cx="285630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Uganda</a:t>
            </a:r>
            <a:endParaRPr lang="en-US" sz="1550" dirty="0"/>
          </a:p>
        </p:txBody>
      </p:sp>
      <p:sp>
        <p:nvSpPr>
          <p:cNvPr id="22" name="Text 20"/>
          <p:cNvSpPr/>
          <p:nvPr/>
        </p:nvSpPr>
        <p:spPr>
          <a:xfrm>
            <a:off x="4260652" y="4908709"/>
            <a:ext cx="285249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23.51%</a:t>
            </a:r>
            <a:endParaRPr lang="en-US" sz="1550" dirty="0"/>
          </a:p>
        </p:txBody>
      </p:sp>
      <p:sp>
        <p:nvSpPr>
          <p:cNvPr id="23" name="Text 21"/>
          <p:cNvSpPr/>
          <p:nvPr/>
        </p:nvSpPr>
        <p:spPr>
          <a:xfrm>
            <a:off x="7517487" y="4908709"/>
            <a:ext cx="285249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100.46%</a:t>
            </a:r>
            <a:endParaRPr lang="en-US" sz="1550" dirty="0"/>
          </a:p>
        </p:txBody>
      </p:sp>
      <p:sp>
        <p:nvSpPr>
          <p:cNvPr id="24" name="Text 22"/>
          <p:cNvSpPr/>
          <p:nvPr/>
        </p:nvSpPr>
        <p:spPr>
          <a:xfrm>
            <a:off x="10774323" y="4908709"/>
            <a:ext cx="285630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1.11%</a:t>
            </a:r>
            <a:endParaRPr lang="en-US" sz="1550" dirty="0"/>
          </a:p>
        </p:txBody>
      </p:sp>
      <p:sp>
        <p:nvSpPr>
          <p:cNvPr id="25" name="Shape 23"/>
          <p:cNvSpPr/>
          <p:nvPr/>
        </p:nvSpPr>
        <p:spPr>
          <a:xfrm>
            <a:off x="801410" y="5352931"/>
            <a:ext cx="13027581" cy="570905"/>
          </a:xfrm>
          <a:prstGeom prst="rect">
            <a:avLst/>
          </a:prstGeom>
          <a:solidFill>
            <a:srgbClr val="FFFFFF">
              <a:alpha val="4000"/>
            </a:srgbClr>
          </a:solidFill>
          <a:ln/>
        </p:spPr>
        <p:txBody>
          <a:bodyPr/>
          <a:lstStyle/>
          <a:p>
            <a:endParaRPr lang="it-IT"/>
          </a:p>
        </p:txBody>
      </p:sp>
      <p:sp>
        <p:nvSpPr>
          <p:cNvPr id="26" name="Text 24"/>
          <p:cNvSpPr/>
          <p:nvPr/>
        </p:nvSpPr>
        <p:spPr>
          <a:xfrm>
            <a:off x="1000006" y="5479613"/>
            <a:ext cx="285630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Zambia</a:t>
            </a:r>
            <a:endParaRPr lang="en-US" sz="1550" dirty="0"/>
          </a:p>
        </p:txBody>
      </p:sp>
      <p:sp>
        <p:nvSpPr>
          <p:cNvPr id="27" name="Text 25"/>
          <p:cNvSpPr/>
          <p:nvPr/>
        </p:nvSpPr>
        <p:spPr>
          <a:xfrm>
            <a:off x="4260652" y="5479613"/>
            <a:ext cx="285249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24.16%</a:t>
            </a:r>
            <a:endParaRPr lang="en-US" sz="1550" dirty="0"/>
          </a:p>
        </p:txBody>
      </p:sp>
      <p:sp>
        <p:nvSpPr>
          <p:cNvPr id="28" name="Text 26"/>
          <p:cNvSpPr/>
          <p:nvPr/>
        </p:nvSpPr>
        <p:spPr>
          <a:xfrm>
            <a:off x="7517487" y="5479613"/>
            <a:ext cx="285249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56.95%</a:t>
            </a:r>
            <a:endParaRPr lang="en-US" sz="1550" dirty="0"/>
          </a:p>
        </p:txBody>
      </p:sp>
      <p:sp>
        <p:nvSpPr>
          <p:cNvPr id="29" name="Text 27"/>
          <p:cNvSpPr/>
          <p:nvPr/>
        </p:nvSpPr>
        <p:spPr>
          <a:xfrm>
            <a:off x="10774323" y="5479613"/>
            <a:ext cx="285630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1.59%</a:t>
            </a:r>
            <a:endParaRPr lang="en-US" sz="1550" dirty="0"/>
          </a:p>
        </p:txBody>
      </p:sp>
      <p:sp>
        <p:nvSpPr>
          <p:cNvPr id="30" name="Shape 28"/>
          <p:cNvSpPr/>
          <p:nvPr/>
        </p:nvSpPr>
        <p:spPr>
          <a:xfrm>
            <a:off x="801410" y="5923836"/>
            <a:ext cx="13027581" cy="570905"/>
          </a:xfrm>
          <a:prstGeom prst="rect">
            <a:avLst/>
          </a:prstGeom>
          <a:solidFill>
            <a:srgbClr val="000000">
              <a:alpha val="4000"/>
            </a:srgbClr>
          </a:solidFill>
          <a:ln/>
        </p:spPr>
        <p:txBody>
          <a:bodyPr/>
          <a:lstStyle/>
          <a:p>
            <a:endParaRPr lang="it-IT"/>
          </a:p>
        </p:txBody>
      </p:sp>
      <p:sp>
        <p:nvSpPr>
          <p:cNvPr id="31" name="Text 29"/>
          <p:cNvSpPr/>
          <p:nvPr/>
        </p:nvSpPr>
        <p:spPr>
          <a:xfrm>
            <a:off x="1000006" y="6050518"/>
            <a:ext cx="285630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Kenya</a:t>
            </a:r>
            <a:endParaRPr lang="en-US" sz="1550" dirty="0"/>
          </a:p>
        </p:txBody>
      </p:sp>
      <p:sp>
        <p:nvSpPr>
          <p:cNvPr id="32" name="Text 30"/>
          <p:cNvSpPr/>
          <p:nvPr/>
        </p:nvSpPr>
        <p:spPr>
          <a:xfrm>
            <a:off x="4260652" y="6050518"/>
            <a:ext cx="285249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15.72%</a:t>
            </a:r>
            <a:endParaRPr lang="en-US" sz="1550" dirty="0"/>
          </a:p>
        </p:txBody>
      </p:sp>
      <p:sp>
        <p:nvSpPr>
          <p:cNvPr id="33" name="Text 31"/>
          <p:cNvSpPr/>
          <p:nvPr/>
        </p:nvSpPr>
        <p:spPr>
          <a:xfrm>
            <a:off x="7517487" y="6050518"/>
            <a:ext cx="285249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32.15%</a:t>
            </a:r>
            <a:endParaRPr lang="en-US" sz="1550" dirty="0"/>
          </a:p>
        </p:txBody>
      </p:sp>
      <p:sp>
        <p:nvSpPr>
          <p:cNvPr id="34" name="Text 32"/>
          <p:cNvSpPr/>
          <p:nvPr/>
        </p:nvSpPr>
        <p:spPr>
          <a:xfrm>
            <a:off x="10774323" y="6050518"/>
            <a:ext cx="2856309"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0.71%</a:t>
            </a:r>
            <a:endParaRPr lang="en-US" sz="1550" dirty="0"/>
          </a:p>
        </p:txBody>
      </p:sp>
      <p:sp>
        <p:nvSpPr>
          <p:cNvPr id="35" name="Text 33"/>
          <p:cNvSpPr/>
          <p:nvPr/>
        </p:nvSpPr>
        <p:spPr>
          <a:xfrm>
            <a:off x="793790" y="6725603"/>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Malawi serves as a remarkable case study: HIV/AIDS interventions amount to approximately 127% of the country's entire public health expenditure and nearly 2% of its national GDP.</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773668"/>
            <a:ext cx="8577977" cy="527090"/>
          </a:xfrm>
          <a:prstGeom prst="rect">
            <a:avLst/>
          </a:prstGeom>
          <a:noFill/>
          <a:ln/>
        </p:spPr>
        <p:txBody>
          <a:bodyPr wrap="none" lIns="0" tIns="0" rIns="0" bIns="0" rtlCol="0" anchor="t"/>
          <a:lstStyle/>
          <a:p>
            <a:pPr marL="0" indent="0" algn="l">
              <a:lnSpc>
                <a:spcPts val="4150"/>
              </a:lnSpc>
              <a:buNone/>
            </a:pPr>
            <a:r>
              <a:rPr lang="en-US" sz="3300" dirty="0">
                <a:solidFill>
                  <a:srgbClr val="030303"/>
                </a:solidFill>
                <a:latin typeface="DM Sans Semi Bold" pitchFamily="34" charset="0"/>
                <a:ea typeface="DM Sans Semi Bold" pitchFamily="34" charset="-122"/>
                <a:cs typeface="DM Sans Semi Bold" pitchFamily="34" charset="-120"/>
              </a:rPr>
              <a:t>Current Challenges: The Epidemic Persists</a:t>
            </a:r>
            <a:endParaRPr lang="en-US" sz="3300" dirty="0"/>
          </a:p>
        </p:txBody>
      </p:sp>
      <p:sp>
        <p:nvSpPr>
          <p:cNvPr id="3" name="Shape 1"/>
          <p:cNvSpPr/>
          <p:nvPr/>
        </p:nvSpPr>
        <p:spPr>
          <a:xfrm>
            <a:off x="793790" y="1553766"/>
            <a:ext cx="674727" cy="1241703"/>
          </a:xfrm>
          <a:prstGeom prst="roundRect">
            <a:avLst>
              <a:gd name="adj" fmla="val 360045"/>
            </a:avLst>
          </a:prstGeom>
          <a:solidFill>
            <a:srgbClr val="F2EEEE"/>
          </a:solidFill>
          <a:ln/>
        </p:spPr>
        <p:txBody>
          <a:bodyPr/>
          <a:lstStyle/>
          <a:p>
            <a:endParaRPr lang="it-IT"/>
          </a:p>
        </p:txBody>
      </p:sp>
      <p:sp>
        <p:nvSpPr>
          <p:cNvPr id="4" name="Text 2"/>
          <p:cNvSpPr/>
          <p:nvPr/>
        </p:nvSpPr>
        <p:spPr>
          <a:xfrm>
            <a:off x="1004649" y="2016442"/>
            <a:ext cx="253008" cy="316230"/>
          </a:xfrm>
          <a:prstGeom prst="rect">
            <a:avLst/>
          </a:prstGeom>
          <a:noFill/>
          <a:ln/>
        </p:spPr>
        <p:txBody>
          <a:bodyPr wrap="none" lIns="0" tIns="0" rIns="0" bIns="0" rtlCol="0" anchor="t"/>
          <a:lstStyle/>
          <a:p>
            <a:pPr marL="0" indent="0" algn="l">
              <a:lnSpc>
                <a:spcPts val="1950"/>
              </a:lnSpc>
              <a:buNone/>
            </a:pPr>
            <a:r>
              <a:rPr lang="en-US" sz="1950" dirty="0">
                <a:solidFill>
                  <a:srgbClr val="464646"/>
                </a:solidFill>
                <a:latin typeface="DM Sans Semi Bold" pitchFamily="34" charset="0"/>
                <a:ea typeface="DM Sans Semi Bold" pitchFamily="34" charset="-122"/>
                <a:cs typeface="DM Sans Semi Bold" pitchFamily="34" charset="-120"/>
              </a:rPr>
              <a:t>1</a:t>
            </a:r>
            <a:endParaRPr lang="en-US" sz="1950" dirty="0"/>
          </a:p>
        </p:txBody>
      </p:sp>
      <p:sp>
        <p:nvSpPr>
          <p:cNvPr id="5" name="Text 3"/>
          <p:cNvSpPr/>
          <p:nvPr/>
        </p:nvSpPr>
        <p:spPr>
          <a:xfrm>
            <a:off x="1637109" y="1722358"/>
            <a:ext cx="3591044" cy="263485"/>
          </a:xfrm>
          <a:prstGeom prst="rect">
            <a:avLst/>
          </a:prstGeom>
          <a:noFill/>
          <a:ln/>
        </p:spPr>
        <p:txBody>
          <a:bodyPr wrap="none" lIns="0" tIns="0" rIns="0" bIns="0" rtlCol="0" anchor="t"/>
          <a:lstStyle/>
          <a:p>
            <a:pPr marL="0" indent="0" algn="l">
              <a:lnSpc>
                <a:spcPts val="2050"/>
              </a:lnSpc>
              <a:buNone/>
            </a:pPr>
            <a:r>
              <a:rPr lang="en-US" sz="1650" dirty="0">
                <a:solidFill>
                  <a:srgbClr val="464646"/>
                </a:solidFill>
                <a:latin typeface="DM Sans Semi Bold" pitchFamily="34" charset="0"/>
                <a:ea typeface="DM Sans Semi Bold" pitchFamily="34" charset="-122"/>
                <a:cs typeface="DM Sans Semi Bold" pitchFamily="34" charset="-120"/>
              </a:rPr>
              <a:t>Growing Numbers Despite Progress</a:t>
            </a:r>
            <a:endParaRPr lang="en-US" sz="1650" dirty="0"/>
          </a:p>
        </p:txBody>
      </p:sp>
      <p:sp>
        <p:nvSpPr>
          <p:cNvPr id="6" name="Text 4"/>
          <p:cNvSpPr/>
          <p:nvPr/>
        </p:nvSpPr>
        <p:spPr>
          <a:xfrm>
            <a:off x="1637109" y="2087047"/>
            <a:ext cx="12199501" cy="539829"/>
          </a:xfrm>
          <a:prstGeom prst="rect">
            <a:avLst/>
          </a:prstGeom>
          <a:noFill/>
          <a:ln/>
        </p:spPr>
        <p:txBody>
          <a:bodyPr wrap="square" lIns="0" tIns="0" rIns="0" bIns="0" rtlCol="0" anchor="t"/>
          <a:lstStyle/>
          <a:p>
            <a:pPr marL="0" indent="0" algn="l">
              <a:lnSpc>
                <a:spcPts val="2100"/>
              </a:lnSpc>
              <a:buNone/>
            </a:pPr>
            <a:r>
              <a:rPr lang="en-US" sz="1300" dirty="0">
                <a:solidFill>
                  <a:srgbClr val="464646"/>
                </a:solidFill>
                <a:latin typeface="Inter Medium" pitchFamily="34" charset="0"/>
                <a:ea typeface="Inter Medium" pitchFamily="34" charset="-122"/>
                <a:cs typeface="Inter Medium" pitchFamily="34" charset="-120"/>
              </a:rPr>
              <a:t>While adult HIV prevalence has plateaued globally at approximately 0.7%, this figure remains higher than in 1996 (0.6%). The absolute number of people living with HIV continues to rise, with 39.9 million people living with HIV globally in 2023—an increase of 400,000 from the previous year.</a:t>
            </a:r>
            <a:endParaRPr lang="en-US" sz="1300" dirty="0"/>
          </a:p>
        </p:txBody>
      </p:sp>
      <p:pic>
        <p:nvPicPr>
          <p:cNvPr id="7"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38770" y="2985254"/>
            <a:ext cx="9552742" cy="44705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592455"/>
            <a:ext cx="7518440" cy="527090"/>
          </a:xfrm>
          <a:prstGeom prst="rect">
            <a:avLst/>
          </a:prstGeom>
          <a:noFill/>
          <a:ln/>
        </p:spPr>
        <p:txBody>
          <a:bodyPr wrap="none" lIns="0" tIns="0" rIns="0" bIns="0" rtlCol="0" anchor="t"/>
          <a:lstStyle/>
          <a:p>
            <a:pPr marL="0" indent="0" algn="l">
              <a:lnSpc>
                <a:spcPts val="4150"/>
              </a:lnSpc>
              <a:buNone/>
            </a:pPr>
            <a:r>
              <a:rPr lang="en-US" sz="3300" dirty="0">
                <a:solidFill>
                  <a:srgbClr val="030303"/>
                </a:solidFill>
                <a:latin typeface="DM Sans Semi Bold" pitchFamily="34" charset="0"/>
                <a:ea typeface="DM Sans Semi Bold" pitchFamily="34" charset="-122"/>
                <a:cs typeface="DM Sans Semi Bold" pitchFamily="34" charset="-120"/>
              </a:rPr>
              <a:t>The health and financial high-burden</a:t>
            </a:r>
            <a:endParaRPr lang="en-US" sz="3300" dirty="0"/>
          </a:p>
        </p:txBody>
      </p:sp>
      <p:sp>
        <p:nvSpPr>
          <p:cNvPr id="3" name="Shape 1"/>
          <p:cNvSpPr/>
          <p:nvPr/>
        </p:nvSpPr>
        <p:spPr>
          <a:xfrm>
            <a:off x="793790" y="1456849"/>
            <a:ext cx="6437114" cy="1879997"/>
          </a:xfrm>
          <a:prstGeom prst="roundRect">
            <a:avLst>
              <a:gd name="adj" fmla="val 1346"/>
            </a:avLst>
          </a:prstGeom>
          <a:noFill/>
          <a:ln w="22860">
            <a:solidFill>
              <a:srgbClr val="D8D4D4"/>
            </a:solidFill>
            <a:prstDash val="solid"/>
          </a:ln>
        </p:spPr>
        <p:txBody>
          <a:bodyPr/>
          <a:lstStyle/>
          <a:p>
            <a:endParaRPr lang="it-IT"/>
          </a:p>
        </p:txBody>
      </p:sp>
      <p:sp>
        <p:nvSpPr>
          <p:cNvPr id="4" name="Text 2"/>
          <p:cNvSpPr/>
          <p:nvPr/>
        </p:nvSpPr>
        <p:spPr>
          <a:xfrm>
            <a:off x="985242" y="1648301"/>
            <a:ext cx="2794754" cy="316230"/>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High-burden countries</a:t>
            </a:r>
            <a:endParaRPr lang="en-US" sz="1950" dirty="0"/>
          </a:p>
        </p:txBody>
      </p:sp>
      <p:sp>
        <p:nvSpPr>
          <p:cNvPr id="5" name="Text 3"/>
          <p:cNvSpPr/>
          <p:nvPr/>
        </p:nvSpPr>
        <p:spPr>
          <a:xfrm>
            <a:off x="985242" y="2065734"/>
            <a:ext cx="6054209" cy="1079659"/>
          </a:xfrm>
          <a:prstGeom prst="rect">
            <a:avLst/>
          </a:prstGeom>
          <a:noFill/>
          <a:ln/>
        </p:spPr>
        <p:txBody>
          <a:bodyPr wrap="square" lIns="0" tIns="0" rIns="0" bIns="0" rtlCol="0" anchor="t"/>
          <a:lstStyle/>
          <a:p>
            <a:pPr marL="0" indent="0" algn="l">
              <a:lnSpc>
                <a:spcPts val="2100"/>
              </a:lnSpc>
              <a:buNone/>
            </a:pPr>
            <a:r>
              <a:rPr lang="en-US" sz="1300" dirty="0">
                <a:solidFill>
                  <a:srgbClr val="464646"/>
                </a:solidFill>
                <a:latin typeface="Inter Medium" pitchFamily="34" charset="0"/>
                <a:ea typeface="Inter Medium" pitchFamily="34" charset="-122"/>
                <a:cs typeface="Inter Medium" pitchFamily="34" charset="-120"/>
              </a:rPr>
              <a:t>In several countries—Kenya, Mozambique, South Africa, Uganda, Tanzania, Zambia, and Zimbabwe—the number of people living with HIV exceeds one million, underscoring the continued severity of the epidemic in the region.</a:t>
            </a:r>
            <a:endParaRPr lang="en-US" sz="1300" dirty="0"/>
          </a:p>
        </p:txBody>
      </p:sp>
      <p:sp>
        <p:nvSpPr>
          <p:cNvPr id="6" name="Shape 4"/>
          <p:cNvSpPr/>
          <p:nvPr/>
        </p:nvSpPr>
        <p:spPr>
          <a:xfrm>
            <a:off x="7399496" y="1456849"/>
            <a:ext cx="6437114" cy="1879997"/>
          </a:xfrm>
          <a:prstGeom prst="roundRect">
            <a:avLst>
              <a:gd name="adj" fmla="val 1346"/>
            </a:avLst>
          </a:prstGeom>
          <a:noFill/>
          <a:ln w="22860">
            <a:solidFill>
              <a:srgbClr val="D8D4D4"/>
            </a:solidFill>
            <a:prstDash val="solid"/>
          </a:ln>
        </p:spPr>
        <p:txBody>
          <a:bodyPr/>
          <a:lstStyle/>
          <a:p>
            <a:endParaRPr lang="it-IT"/>
          </a:p>
        </p:txBody>
      </p:sp>
      <p:sp>
        <p:nvSpPr>
          <p:cNvPr id="7" name="Text 5"/>
          <p:cNvSpPr/>
          <p:nvPr/>
        </p:nvSpPr>
        <p:spPr>
          <a:xfrm>
            <a:off x="7590949" y="1648301"/>
            <a:ext cx="2791182" cy="316230"/>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Financial sustanaibility</a:t>
            </a:r>
            <a:endParaRPr lang="en-US" sz="1950" dirty="0"/>
          </a:p>
        </p:txBody>
      </p:sp>
      <p:sp>
        <p:nvSpPr>
          <p:cNvPr id="8" name="Text 6"/>
          <p:cNvSpPr/>
          <p:nvPr/>
        </p:nvSpPr>
        <p:spPr>
          <a:xfrm>
            <a:off x="7590949" y="2065734"/>
            <a:ext cx="6054209" cy="1079659"/>
          </a:xfrm>
          <a:prstGeom prst="rect">
            <a:avLst/>
          </a:prstGeom>
          <a:noFill/>
          <a:ln/>
        </p:spPr>
        <p:txBody>
          <a:bodyPr wrap="square" lIns="0" tIns="0" rIns="0" bIns="0" rtlCol="0" anchor="t"/>
          <a:lstStyle/>
          <a:p>
            <a:pPr marL="0" indent="0" algn="l">
              <a:lnSpc>
                <a:spcPts val="2100"/>
              </a:lnSpc>
              <a:buNone/>
            </a:pPr>
            <a:r>
              <a:rPr lang="en-US" sz="1300" dirty="0">
                <a:solidFill>
                  <a:srgbClr val="464646"/>
                </a:solidFill>
                <a:latin typeface="Inter Medium" pitchFamily="34" charset="0"/>
                <a:ea typeface="Inter Medium" pitchFamily="34" charset="-122"/>
                <a:cs typeface="Inter Medium" pitchFamily="34" charset="-120"/>
              </a:rPr>
              <a:t>In Mozambique, where approximately 2.4 million people are living with HIV, the annual financial requirement to sustain HIV care exceeds USD 600 million, or roughly 3% of the country's GDP—more than the entire health sector currently receives.</a:t>
            </a:r>
            <a:endParaRPr lang="en-US" sz="1300" dirty="0"/>
          </a:p>
        </p:txBody>
      </p:sp>
      <p:pic>
        <p:nvPicPr>
          <p:cNvPr id="9"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3580" y="3526631"/>
            <a:ext cx="8783241" cy="41103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0" y="0"/>
            <a:ext cx="5486400" cy="8229600"/>
          </a:xfrm>
          <a:prstGeom prst="rect">
            <a:avLst/>
          </a:prstGeom>
        </p:spPr>
      </p:pic>
      <p:sp>
        <p:nvSpPr>
          <p:cNvPr id="3" name="Text 0"/>
          <p:cNvSpPr/>
          <p:nvPr/>
        </p:nvSpPr>
        <p:spPr>
          <a:xfrm>
            <a:off x="793790" y="1353860"/>
            <a:ext cx="7556421" cy="1240155"/>
          </a:xfrm>
          <a:prstGeom prst="rect">
            <a:avLst/>
          </a:prstGeom>
          <a:noFill/>
          <a:ln/>
        </p:spPr>
        <p:txBody>
          <a:bodyPr wrap="square" lIns="0" tIns="0" rIns="0" bIns="0" rtlCol="0" anchor="t"/>
          <a:lstStyle/>
          <a:p>
            <a:pPr marL="0" indent="0" algn="l">
              <a:lnSpc>
                <a:spcPts val="4850"/>
              </a:lnSpc>
              <a:buNone/>
            </a:pPr>
            <a:r>
              <a:rPr lang="en-US" sz="3900" dirty="0">
                <a:solidFill>
                  <a:srgbClr val="030303"/>
                </a:solidFill>
                <a:latin typeface="DM Sans Semi Bold" pitchFamily="34" charset="0"/>
                <a:ea typeface="DM Sans Semi Bold" pitchFamily="34" charset="-122"/>
                <a:cs typeface="DM Sans Semi Bold" pitchFamily="34" charset="-120"/>
              </a:rPr>
              <a:t>Prevention Challenges: Mother-to-Child Transmission</a:t>
            </a:r>
            <a:endParaRPr lang="en-US" sz="3900" dirty="0"/>
          </a:p>
        </p:txBody>
      </p:sp>
      <p:sp>
        <p:nvSpPr>
          <p:cNvPr id="4" name="Text 1"/>
          <p:cNvSpPr/>
          <p:nvPr/>
        </p:nvSpPr>
        <p:spPr>
          <a:xfrm>
            <a:off x="793790" y="2891671"/>
            <a:ext cx="7556421" cy="952619"/>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Prevention of mother-to-child transmission (PMTCT) has seen significant success in many parts of the world, with some regions reaching the "Getting to Zero" target for children born with HIV.</a:t>
            </a:r>
            <a:endParaRPr lang="en-US" sz="1550" dirty="0"/>
          </a:p>
        </p:txBody>
      </p:sp>
      <p:sp>
        <p:nvSpPr>
          <p:cNvPr id="5" name="Text 2"/>
          <p:cNvSpPr/>
          <p:nvPr/>
        </p:nvSpPr>
        <p:spPr>
          <a:xfrm>
            <a:off x="793790" y="4067532"/>
            <a:ext cx="7556421" cy="317540"/>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However, critical gaps remain in high-burden countries:</a:t>
            </a:r>
            <a:endParaRPr lang="en-US" sz="1550" dirty="0"/>
          </a:p>
        </p:txBody>
      </p:sp>
      <p:sp>
        <p:nvSpPr>
          <p:cNvPr id="6" name="Text 3"/>
          <p:cNvSpPr/>
          <p:nvPr/>
        </p:nvSpPr>
        <p:spPr>
          <a:xfrm>
            <a:off x="793790" y="4608314"/>
            <a:ext cx="75564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64646"/>
                </a:solidFill>
                <a:latin typeface="Inter Medium" pitchFamily="34" charset="0"/>
                <a:ea typeface="Inter Medium" pitchFamily="34" charset="-122"/>
                <a:cs typeface="Inter Medium" pitchFamily="34" charset="-120"/>
              </a:rPr>
              <a:t>In Guinea, the vertical transmission rate remains as high as 20%</a:t>
            </a:r>
            <a:endParaRPr lang="en-US" sz="1550" dirty="0"/>
          </a:p>
        </p:txBody>
      </p:sp>
      <p:sp>
        <p:nvSpPr>
          <p:cNvPr id="7" name="Text 4"/>
          <p:cNvSpPr/>
          <p:nvPr/>
        </p:nvSpPr>
        <p:spPr>
          <a:xfrm>
            <a:off x="793790" y="4995267"/>
            <a:ext cx="75564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64646"/>
                </a:solidFill>
                <a:latin typeface="Inter Medium" pitchFamily="34" charset="0"/>
                <a:ea typeface="Inter Medium" pitchFamily="34" charset="-122"/>
                <a:cs typeface="Inter Medium" pitchFamily="34" charset="-120"/>
              </a:rPr>
              <a:t>In Mozambique, it hovers around 10%</a:t>
            </a:r>
            <a:endParaRPr lang="en-US" sz="1550" dirty="0"/>
          </a:p>
        </p:txBody>
      </p:sp>
      <p:sp>
        <p:nvSpPr>
          <p:cNvPr id="8" name="Text 5"/>
          <p:cNvSpPr/>
          <p:nvPr/>
        </p:nvSpPr>
        <p:spPr>
          <a:xfrm>
            <a:off x="793790" y="5382220"/>
            <a:ext cx="7556421"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64646"/>
                </a:solidFill>
                <a:latin typeface="Inter Medium" pitchFamily="34" charset="0"/>
                <a:ea typeface="Inter Medium" pitchFamily="34" charset="-122"/>
                <a:cs typeface="Inter Medium" pitchFamily="34" charset="-120"/>
              </a:rPr>
              <a:t>The number of children aged 0–14 living with HIV in Mozambique alone is still estimated at 150,000</a:t>
            </a:r>
            <a:endParaRPr lang="en-US" sz="1550" dirty="0"/>
          </a:p>
        </p:txBody>
      </p:sp>
      <p:sp>
        <p:nvSpPr>
          <p:cNvPr id="9" name="Text 6"/>
          <p:cNvSpPr/>
          <p:nvPr/>
        </p:nvSpPr>
        <p:spPr>
          <a:xfrm>
            <a:off x="793790" y="6240542"/>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These figures highlight critical gaps in the implementation and scale-up of PMTCT programs in certain contexts.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TotalTime>
  <Words>1583</Words>
  <Application>Microsoft Macintosh PowerPoint</Application>
  <PresentationFormat>Personalizzato</PresentationFormat>
  <Paragraphs>147</Paragraphs>
  <Slides>20</Slides>
  <Notes>20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DM Sans Semi Bold</vt:lpstr>
      <vt:lpstr>Arial</vt:lpstr>
      <vt:lpstr>Inter Medium</vt:lpstr>
      <vt:lpstr>Raleway</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fausto.ciccacci.411460</cp:lastModifiedBy>
  <cp:revision>4</cp:revision>
  <dcterms:created xsi:type="dcterms:W3CDTF">2025-07-09T18:41:40Z</dcterms:created>
  <dcterms:modified xsi:type="dcterms:W3CDTF">2025-07-14T06:54:55Z</dcterms:modified>
</cp:coreProperties>
</file>